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3" r:id="rId1"/>
  </p:sldMasterIdLst>
  <p:notesMasterIdLst>
    <p:notesMasterId r:id="rId56"/>
  </p:notesMasterIdLst>
  <p:sldIdLst>
    <p:sldId id="256" r:id="rId2"/>
    <p:sldId id="576" r:id="rId3"/>
    <p:sldId id="650" r:id="rId4"/>
    <p:sldId id="826" r:id="rId5"/>
    <p:sldId id="827" r:id="rId6"/>
    <p:sldId id="828" r:id="rId7"/>
    <p:sldId id="829" r:id="rId8"/>
    <p:sldId id="830" r:id="rId9"/>
    <p:sldId id="831" r:id="rId10"/>
    <p:sldId id="832" r:id="rId11"/>
    <p:sldId id="833" r:id="rId12"/>
    <p:sldId id="834" r:id="rId13"/>
    <p:sldId id="835" r:id="rId14"/>
    <p:sldId id="836" r:id="rId15"/>
    <p:sldId id="837" r:id="rId16"/>
    <p:sldId id="838" r:id="rId17"/>
    <p:sldId id="839" r:id="rId18"/>
    <p:sldId id="849" r:id="rId19"/>
    <p:sldId id="841" r:id="rId20"/>
    <p:sldId id="842" r:id="rId21"/>
    <p:sldId id="843" r:id="rId22"/>
    <p:sldId id="844" r:id="rId23"/>
    <p:sldId id="845" r:id="rId24"/>
    <p:sldId id="846" r:id="rId25"/>
    <p:sldId id="847" r:id="rId26"/>
    <p:sldId id="850" r:id="rId27"/>
    <p:sldId id="825" r:id="rId28"/>
    <p:sldId id="851" r:id="rId29"/>
    <p:sldId id="721" r:id="rId30"/>
    <p:sldId id="651" r:id="rId31"/>
    <p:sldId id="533" r:id="rId32"/>
    <p:sldId id="534" r:id="rId33"/>
    <p:sldId id="535" r:id="rId34"/>
    <p:sldId id="538" r:id="rId35"/>
    <p:sldId id="539" r:id="rId36"/>
    <p:sldId id="540" r:id="rId37"/>
    <p:sldId id="541" r:id="rId38"/>
    <p:sldId id="542" r:id="rId39"/>
    <p:sldId id="543" r:id="rId40"/>
    <p:sldId id="544" r:id="rId41"/>
    <p:sldId id="545" r:id="rId42"/>
    <p:sldId id="687" r:id="rId43"/>
    <p:sldId id="546" r:id="rId44"/>
    <p:sldId id="547" r:id="rId45"/>
    <p:sldId id="548" r:id="rId46"/>
    <p:sldId id="549" r:id="rId47"/>
    <p:sldId id="550" r:id="rId48"/>
    <p:sldId id="688" r:id="rId49"/>
    <p:sldId id="551" r:id="rId50"/>
    <p:sldId id="552" r:id="rId51"/>
    <p:sldId id="553" r:id="rId52"/>
    <p:sldId id="554" r:id="rId53"/>
    <p:sldId id="574" r:id="rId54"/>
    <p:sldId id="852" r:id="rId55"/>
  </p:sldIdLst>
  <p:sldSz cx="9144000" cy="6858000" type="screen4x3"/>
  <p:notesSz cx="6813550" cy="98250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26262"/>
    <a:srgbClr val="2FB0FF"/>
    <a:srgbClr val="00A642"/>
    <a:srgbClr val="00B0F0"/>
    <a:srgbClr val="E2F6F8"/>
    <a:srgbClr val="D9D9D9"/>
    <a:srgbClr val="9C9C9C"/>
    <a:srgbClr val="89A4A7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3" autoAdjust="0"/>
    <p:restoredTop sz="92147" autoAdjust="0"/>
  </p:normalViewPr>
  <p:slideViewPr>
    <p:cSldViewPr>
      <p:cViewPr varScale="1">
        <p:scale>
          <a:sx n="99" d="100"/>
          <a:sy n="99" d="100"/>
        </p:scale>
        <p:origin x="91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1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Relationship Id="rId2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213" y="0"/>
            <a:ext cx="29527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0913" y="736600"/>
            <a:ext cx="4913312" cy="3684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667250"/>
            <a:ext cx="5451475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31325"/>
            <a:ext cx="29527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213" y="9331325"/>
            <a:ext cx="29527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3804948-14D2-43DA-B3DB-CF1972FFF4B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435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0909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202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51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9740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52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8258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804948-14D2-43DA-B3DB-CF1972FFF4B7}" type="slidenum">
              <a:rPr lang="en-US" altLang="zh-CN" smtClean="0"/>
              <a:pPr>
                <a:defRPr/>
              </a:pPr>
              <a:t>54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48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40186-D42C-A54B-8B46-0516149F4A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804948-14D2-43DA-B3DB-CF1972FFF4B7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330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Color:</a:t>
            </a:r>
            <a:r>
              <a:rPr lang="zh-CN" altLang="en-US" dirty="0" smtClean="0"/>
              <a:t> </a:t>
            </a:r>
            <a:r>
              <a:rPr lang="en-US" altLang="zh-CN" dirty="0" smtClean="0"/>
              <a:t>#calls</a:t>
            </a:r>
            <a:r>
              <a:rPr lang="zh-CN" altLang="en-US" dirty="0" smtClean="0"/>
              <a:t> </a:t>
            </a:r>
            <a:r>
              <a:rPr lang="en-US" altLang="zh-CN" dirty="0" smtClean="0"/>
              <a:t>/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AF99-A031-1040-972A-CCC7CC3F61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AF99-A031-1040-972A-CCC7CC3F61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98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40186-D42C-A54B-8B46-0516149F4A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4AF99-A031-1040-972A-CCC7CC3F61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98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1200" dirty="0" smtClean="0"/>
              <a:t>is a fundamental issue in many applications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7536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228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99226"/>
            <a:ext cx="91440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9144000" cy="360363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pic>
        <p:nvPicPr>
          <p:cNvPr id="6" name="Picture 27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4639" y="6453188"/>
            <a:ext cx="930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defTabSz="762000">
              <a:defRPr/>
            </a:pPr>
            <a:fld id="{877019A4-F52B-4785-B83C-A974FFFB65AE}" type="slidenum">
              <a:rPr kumimoji="1" lang="en-US" altLang="ja-JP" sz="16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pPr defTabSz="762000">
                <a:defRPr/>
              </a:pPr>
              <a:t>‹#›</a:t>
            </a:fld>
            <a:endParaRPr kumimoji="1" lang="en-US" altLang="ja-JP" sz="16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-36635" y="-26988"/>
            <a:ext cx="1332035" cy="995363"/>
            <a:chOff x="0" y="0"/>
            <a:chExt cx="5557" cy="4150"/>
          </a:xfrm>
        </p:grpSpPr>
        <p:pic>
          <p:nvPicPr>
            <p:cNvPr id="9" name="Picture 14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t="9818"/>
            <a:stretch>
              <a:fillRect/>
            </a:stretch>
          </p:blipFill>
          <p:spPr bwMode="auto">
            <a:xfrm>
              <a:off x="249" y="0"/>
              <a:ext cx="3991" cy="3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32" y="122"/>
              <a:ext cx="1225" cy="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5576"/>
            <a:stretch>
              <a:fillRect/>
            </a:stretch>
          </p:blipFill>
          <p:spPr bwMode="auto">
            <a:xfrm>
              <a:off x="0" y="1389"/>
              <a:ext cx="2336" cy="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-36635" y="-26988"/>
            <a:ext cx="1332035" cy="995363"/>
            <a:chOff x="0" y="0"/>
            <a:chExt cx="5557" cy="4150"/>
          </a:xfrm>
        </p:grpSpPr>
        <p:pic>
          <p:nvPicPr>
            <p:cNvPr id="13" name="Picture 21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t="9818"/>
            <a:stretch>
              <a:fillRect/>
            </a:stretch>
          </p:blipFill>
          <p:spPr bwMode="auto">
            <a:xfrm>
              <a:off x="249" y="0"/>
              <a:ext cx="3991" cy="3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2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32" y="122"/>
              <a:ext cx="1225" cy="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3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5576"/>
            <a:stretch>
              <a:fillRect/>
            </a:stretch>
          </p:blipFill>
          <p:spPr bwMode="auto">
            <a:xfrm>
              <a:off x="0" y="1389"/>
              <a:ext cx="2336" cy="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en-US" altLang="zh-CN"/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0452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33456" y="188913"/>
            <a:ext cx="2159977" cy="59372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0588" y="188913"/>
            <a:ext cx="6342185" cy="59372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0587" y="188913"/>
            <a:ext cx="8642838" cy="7921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323864" y="1196975"/>
            <a:ext cx="8436219" cy="4929188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Main Labeled"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 hidden="1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" hidden="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9416FCD0-C269-D440-8905-0451FC042CEE}" type="datetime1">
              <a:rPr lang="en-US" smtClean="0"/>
              <a:t>4/2/17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86868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40000"/>
                </a:schemeClr>
              </a:gs>
              <a:gs pos="0">
                <a:srgbClr val="002060">
                  <a:alpha val="3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0"/>
          </a:xfrm>
        </p:spPr>
        <p:txBody>
          <a:bodyPr wrap="square">
            <a:noAutofit/>
          </a:bodyPr>
          <a:lstStyle>
            <a:lvl1pPr>
              <a:defRPr sz="3600" b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35" y="44069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3851" y="1196975"/>
            <a:ext cx="4147038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1573" y="1196975"/>
            <a:ext cx="4148503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283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283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538" y="27307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icture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499226"/>
            <a:ext cx="91440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196975"/>
            <a:ext cx="8436219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"/>
            <a:ext cx="9144000" cy="360363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582" y="188913"/>
            <a:ext cx="86428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184639" y="6453188"/>
            <a:ext cx="930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defTabSz="762000">
              <a:defRPr/>
            </a:pPr>
            <a:fld id="{A668977A-3572-4392-907F-8F125AD2A05E}" type="slidenum">
              <a:rPr kumimoji="1" lang="en-US" altLang="ja-JP" sz="16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pPr defTabSz="762000">
                <a:defRPr/>
              </a:pPr>
              <a:t>‹#›</a:t>
            </a:fld>
            <a:endParaRPr kumimoji="1" lang="en-US" altLang="ja-JP" sz="16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7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tiff"/><Relationship Id="rId8" Type="http://schemas.openxmlformats.org/officeDocument/2006/relationships/image" Target="../media/image30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40.png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45.png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http://arnetminer.org/demographic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miner.org/gender" TargetMode="External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49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9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56.tiff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3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56.tiff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56.tiff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7.emf"/><Relationship Id="rId5" Type="http://schemas.openxmlformats.org/officeDocument/2006/relationships/image" Target="../media/image66.emf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56.tiff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miner.org/cosne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hyperlink" Target="https://aminer.org/cosnet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hyperlink" Target="https://aminer.org/cos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keg.cs.tsinghua.edu.cn/jietang" TargetMode="External"/><Relationship Id="rId4" Type="http://schemas.openxmlformats.org/officeDocument/2006/relationships/hyperlink" Target="http://arnetminer.org/dat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tiff"/><Relationship Id="rId12" Type="http://schemas.openxmlformats.org/officeDocument/2006/relationships/image" Target="../media/image22.tiff"/><Relationship Id="rId13" Type="http://schemas.openxmlformats.org/officeDocument/2006/relationships/image" Target="../media/image23.tiff"/><Relationship Id="rId1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0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419600"/>
            <a:ext cx="9144000" cy="18288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latin typeface="+mj-lt"/>
                <a:ea typeface="微软雅黑" pitchFamily="34" charset="-122"/>
                <a:cs typeface="Times New Roman" pitchFamily="18" charset="0"/>
              </a:rPr>
              <a:t>Jie Tang</a:t>
            </a:r>
          </a:p>
          <a:p>
            <a:pPr algn="ctr" eaLnBrk="1" hangingPunct="1"/>
            <a:r>
              <a:rPr lang="en-US" altLang="zh-CN" sz="2800" dirty="0" smtClean="0">
                <a:latin typeface="+mj-lt"/>
                <a:ea typeface="微软雅黑" pitchFamily="34" charset="-122"/>
                <a:cs typeface="Times New Roman" pitchFamily="18" charset="0"/>
              </a:rPr>
              <a:t>Computer Science, Tsinghua University</a:t>
            </a:r>
          </a:p>
          <a:p>
            <a:pPr algn="ctr" eaLnBrk="1" hangingPunct="1"/>
            <a:r>
              <a:rPr lang="en-US" altLang="zh-CN" sz="2800" dirty="0" smtClean="0">
                <a:latin typeface="+mj-lt"/>
                <a:ea typeface="微软雅黑" pitchFamily="34" charset="-122"/>
                <a:cs typeface="Times New Roman" pitchFamily="18" charset="0"/>
              </a:rPr>
              <a:t>@WWW’2017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1828800"/>
          </a:xfrm>
        </p:spPr>
        <p:txBody>
          <a:bodyPr>
            <a:noAutofit/>
          </a:bodyPr>
          <a:lstStyle/>
          <a:p>
            <a:r>
              <a:rPr lang="en-US" altLang="zh-CN" sz="4400" b="1" dirty="0"/>
              <a:t>Computational Models for Social Network </a:t>
            </a:r>
            <a:r>
              <a:rPr lang="en-US" altLang="zh-CN" sz="4400" b="1" dirty="0" smtClean="0"/>
              <a:t>Analysis</a:t>
            </a:r>
            <a:br>
              <a:rPr lang="en-US" altLang="zh-CN" sz="4400" b="1" dirty="0" smtClean="0"/>
            </a:br>
            <a:r>
              <a:rPr lang="en-US" altLang="zh-CN" sz="2400" b="1" dirty="0" smtClean="0">
                <a:solidFill>
                  <a:srgbClr val="FF0000"/>
                </a:solidFill>
              </a:rPr>
              <a:t>—mining big social networks (Part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I: User modeling)</a:t>
            </a:r>
            <a:endParaRPr lang="en-US" altLang="zh-CN" b="1" dirty="0" smtClean="0">
              <a:solidFill>
                <a:srgbClr val="00A64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Picture 2" descr="E:\learning\research\Social_Action_Tracking\presentation\000-1-清华大学校徽_p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838" y="0"/>
            <a:ext cx="1214162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Triad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244" y="1300843"/>
            <a:ext cx="2239765" cy="1865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844" y="1295401"/>
            <a:ext cx="2239557" cy="1865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245" y="3316224"/>
            <a:ext cx="2239765" cy="1865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843" y="3314412"/>
            <a:ext cx="2239557" cy="18652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80456" y="1802440"/>
            <a:ext cx="274320" cy="274320"/>
            <a:chOff x="2895600" y="2552700"/>
            <a:chExt cx="1097280" cy="1143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17" name="Donut 16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85038" y="2234074"/>
            <a:ext cx="274320" cy="274320"/>
            <a:chOff x="1533144" y="2543557"/>
            <a:chExt cx="786384" cy="804672"/>
          </a:xfrm>
        </p:grpSpPr>
        <p:sp>
          <p:nvSpPr>
            <p:cNvPr id="13" name="Donut 12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011771" y="2277586"/>
            <a:ext cx="274320" cy="274320"/>
            <a:chOff x="2895600" y="2552700"/>
            <a:chExt cx="1097280" cy="114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1" name="Donut 20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50461" y="2278485"/>
            <a:ext cx="274320" cy="274320"/>
            <a:chOff x="2895600" y="2552700"/>
            <a:chExt cx="1097280" cy="1143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4" name="Donut 23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Straight Connector 24"/>
          <p:cNvCxnSpPr>
            <a:stCxn id="17" idx="3"/>
            <a:endCxn id="21" idx="0"/>
          </p:cNvCxnSpPr>
          <p:nvPr/>
        </p:nvCxnSpPr>
        <p:spPr>
          <a:xfrm flipH="1">
            <a:off x="1148931" y="2036588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4" idx="2"/>
            <a:endCxn id="21" idx="6"/>
          </p:cNvCxnSpPr>
          <p:nvPr/>
        </p:nvCxnSpPr>
        <p:spPr>
          <a:xfrm flipH="1" flipV="1">
            <a:off x="1286091" y="2414747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4" idx="0"/>
            <a:endCxn id="17" idx="5"/>
          </p:cNvCxnSpPr>
          <p:nvPr/>
        </p:nvCxnSpPr>
        <p:spPr>
          <a:xfrm flipH="1" flipV="1">
            <a:off x="1514603" y="2036587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017915" y="4220248"/>
            <a:ext cx="274320" cy="274320"/>
            <a:chOff x="2895600" y="2552700"/>
            <a:chExt cx="1097280" cy="11430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40" name="Donut 39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 flipH="1">
            <a:off x="1155075" y="3979250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1292235" y="4357409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1520747" y="3979249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4953723" y="1758928"/>
            <a:ext cx="274320" cy="274320"/>
            <a:chOff x="2895600" y="2552700"/>
            <a:chExt cx="1097280" cy="11430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49" name="Donut 48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223728" y="2234973"/>
            <a:ext cx="274320" cy="274320"/>
            <a:chOff x="2895600" y="2552700"/>
            <a:chExt cx="1097280" cy="114300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55" name="Donut 54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 flipH="1">
            <a:off x="4822198" y="1993076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4959358" y="2371235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5187870" y="1993075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1287260" y="3745102"/>
            <a:ext cx="274320" cy="274320"/>
            <a:chOff x="1533144" y="2543557"/>
            <a:chExt cx="786384" cy="804672"/>
          </a:xfrm>
        </p:grpSpPr>
        <p:sp>
          <p:nvSpPr>
            <p:cNvPr id="72" name="Donut 71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1560906" y="4220248"/>
            <a:ext cx="274320" cy="274320"/>
            <a:chOff x="1533144" y="2543557"/>
            <a:chExt cx="786384" cy="804672"/>
          </a:xfrm>
        </p:grpSpPr>
        <p:sp>
          <p:nvSpPr>
            <p:cNvPr id="75" name="Donut 74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cxnSp>
        <p:nvCxnSpPr>
          <p:cNvPr id="80" name="Straight Connector 79"/>
          <p:cNvCxnSpPr/>
          <p:nvPr/>
        </p:nvCxnSpPr>
        <p:spPr>
          <a:xfrm flipH="1">
            <a:off x="4811275" y="3979250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4948435" y="4357409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5176947" y="3979249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4943460" y="3745102"/>
            <a:ext cx="274320" cy="274320"/>
            <a:chOff x="1533144" y="2543557"/>
            <a:chExt cx="786384" cy="804672"/>
          </a:xfrm>
        </p:grpSpPr>
        <p:sp>
          <p:nvSpPr>
            <p:cNvPr id="84" name="Donut 83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5217106" y="4220248"/>
            <a:ext cx="274320" cy="274320"/>
            <a:chOff x="1533144" y="2543557"/>
            <a:chExt cx="786384" cy="804672"/>
          </a:xfrm>
        </p:grpSpPr>
        <p:sp>
          <p:nvSpPr>
            <p:cNvPr id="87" name="Donut 86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4674115" y="4220248"/>
            <a:ext cx="274320" cy="274320"/>
            <a:chOff x="1533144" y="2543557"/>
            <a:chExt cx="786384" cy="804672"/>
          </a:xfrm>
        </p:grpSpPr>
        <p:sp>
          <p:nvSpPr>
            <p:cNvPr id="90" name="Donut 89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sp>
        <p:nvSpPr>
          <p:cNvPr id="59" name="Rectangle 58"/>
          <p:cNvSpPr/>
          <p:nvPr/>
        </p:nvSpPr>
        <p:spPr>
          <a:xfrm>
            <a:off x="2514600" y="2022765"/>
            <a:ext cx="548640" cy="519857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172200" y="1993981"/>
            <a:ext cx="548640" cy="548640"/>
          </a:xfrm>
          <a:prstGeom prst="rect">
            <a:avLst/>
          </a:prstGeom>
          <a:noFill/>
          <a:ln w="25400">
            <a:solidFill>
              <a:srgbClr val="2CD30C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514600" y="4023360"/>
            <a:ext cx="548640" cy="548640"/>
          </a:xfrm>
          <a:prstGeom prst="rect">
            <a:avLst/>
          </a:prstGeom>
          <a:noFill/>
          <a:ln w="25400">
            <a:solidFill>
              <a:srgbClr val="2CD30C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172200" y="4023360"/>
            <a:ext cx="548640" cy="548640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8183880" y="2401817"/>
            <a:ext cx="548640" cy="548640"/>
          </a:xfrm>
          <a:prstGeom prst="rect">
            <a:avLst/>
          </a:prstGeom>
          <a:noFill/>
          <a:ln w="25400">
            <a:solidFill>
              <a:srgbClr val="2CD30C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183880" y="3505825"/>
            <a:ext cx="548640" cy="548640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83880" y="2868216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vs.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96839" y="5474677"/>
            <a:ext cx="7485161" cy="773723"/>
          </a:xfrm>
          <a:prstGeom prst="rect">
            <a:avLst/>
          </a:prstGeom>
          <a:solidFill>
            <a:srgbClr val="30B0FF"/>
          </a:solidFill>
          <a:ln>
            <a:solidFill>
              <a:srgbClr val="30B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FFFFFF"/>
                </a:solidFill>
              </a:rPr>
              <a:t>People’s social attention to opposite-gender groups quickly disappears, and the insistence on same-gender social groups lasts for a lifetime. </a:t>
            </a:r>
          </a:p>
        </p:txBody>
      </p:sp>
    </p:spTree>
    <p:extLst>
      <p:ext uri="{BB962C8B-B14F-4D97-AF65-F5344CB8AC3E}">
        <p14:creationId xmlns:p14="http://schemas.microsoft.com/office/powerpoint/2010/main" val="19340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Tie Strength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614093" y="5135323"/>
            <a:ext cx="274320" cy="274320"/>
            <a:chOff x="2895600" y="2552700"/>
            <a:chExt cx="1097280" cy="1143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4" name="Donut 23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998563" y="2116433"/>
            <a:ext cx="274320" cy="274320"/>
            <a:chOff x="2895600" y="2552700"/>
            <a:chExt cx="1097280" cy="114300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55" name="Donut 54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998563" y="4099748"/>
            <a:ext cx="274320" cy="274320"/>
            <a:chOff x="1533144" y="2543557"/>
            <a:chExt cx="786384" cy="804672"/>
          </a:xfrm>
        </p:grpSpPr>
        <p:sp>
          <p:nvSpPr>
            <p:cNvPr id="87" name="Donut 86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454" y="1371600"/>
            <a:ext cx="1978666" cy="1682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920" y="3422904"/>
            <a:ext cx="1978666" cy="1682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266" y="3425263"/>
            <a:ext cx="1978666" cy="16824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267" y="1371600"/>
            <a:ext cx="1978665" cy="1682496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6130513" y="5135324"/>
            <a:ext cx="274320" cy="274320"/>
            <a:chOff x="1533144" y="2543557"/>
            <a:chExt cx="786384" cy="804672"/>
          </a:xfrm>
        </p:grpSpPr>
        <p:sp>
          <p:nvSpPr>
            <p:cNvPr id="61" name="Donut 60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6130513" y="3048000"/>
            <a:ext cx="274320" cy="274320"/>
            <a:chOff x="1533144" y="2543557"/>
            <a:chExt cx="786384" cy="804672"/>
          </a:xfrm>
        </p:grpSpPr>
        <p:sp>
          <p:nvSpPr>
            <p:cNvPr id="64" name="Donut 63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1447800" y="4099747"/>
            <a:ext cx="274320" cy="274320"/>
            <a:chOff x="2895600" y="2552700"/>
            <a:chExt cx="1097280" cy="114300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68" name="Donut 67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368513" y="2464317"/>
            <a:ext cx="548640" cy="548640"/>
          </a:xfrm>
          <a:prstGeom prst="rect">
            <a:avLst/>
          </a:prstGeom>
          <a:noFill/>
          <a:ln w="25400">
            <a:solidFill>
              <a:srgbClr val="7030A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71873" y="4543979"/>
            <a:ext cx="548640" cy="548640"/>
          </a:xfrm>
          <a:prstGeom prst="rect">
            <a:avLst/>
          </a:prstGeom>
          <a:noFill/>
          <a:ln w="25400">
            <a:solidFill>
              <a:srgbClr val="FF65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5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68513" y="4543979"/>
            <a:ext cx="548640" cy="548640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183880" y="2868216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vs.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83879" y="2324698"/>
            <a:ext cx="548640" cy="548640"/>
          </a:xfrm>
          <a:prstGeom prst="rect">
            <a:avLst/>
          </a:prstGeom>
          <a:noFill/>
          <a:ln w="25400">
            <a:solidFill>
              <a:srgbClr val="7030A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183879" y="3505200"/>
            <a:ext cx="548640" cy="548640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96839" y="5562600"/>
            <a:ext cx="7485161" cy="773723"/>
          </a:xfrm>
          <a:prstGeom prst="rect">
            <a:avLst/>
          </a:prstGeom>
          <a:solidFill>
            <a:srgbClr val="30B0FF"/>
          </a:solidFill>
          <a:ln>
            <a:solidFill>
              <a:srgbClr val="30B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FFFFFF"/>
                </a:solidFill>
              </a:rPr>
              <a:t>Interactions between two young opposite-gender people are much more frequent than those between young same-gender people.</a:t>
            </a:r>
          </a:p>
        </p:txBody>
      </p:sp>
    </p:spTree>
    <p:extLst>
      <p:ext uri="{BB962C8B-B14F-4D97-AF65-F5344CB8AC3E}">
        <p14:creationId xmlns:p14="http://schemas.microsoft.com/office/powerpoint/2010/main" val="144271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Tie Strength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614093" y="5135323"/>
            <a:ext cx="274320" cy="274320"/>
            <a:chOff x="2895600" y="2552700"/>
            <a:chExt cx="1097280" cy="1143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4" name="Donut 23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998563" y="2116433"/>
            <a:ext cx="274320" cy="274320"/>
            <a:chOff x="2895600" y="2552700"/>
            <a:chExt cx="1097280" cy="114300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55" name="Donut 54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998563" y="4099748"/>
            <a:ext cx="274320" cy="274320"/>
            <a:chOff x="1533144" y="2543557"/>
            <a:chExt cx="786384" cy="804672"/>
          </a:xfrm>
        </p:grpSpPr>
        <p:sp>
          <p:nvSpPr>
            <p:cNvPr id="87" name="Donut 86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454" y="1371600"/>
            <a:ext cx="1978666" cy="1682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920" y="3422904"/>
            <a:ext cx="1978666" cy="1682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266" y="3425263"/>
            <a:ext cx="1978666" cy="16824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267" y="1371600"/>
            <a:ext cx="1978665" cy="1682496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6130513" y="5135324"/>
            <a:ext cx="274320" cy="274320"/>
            <a:chOff x="1533144" y="2543557"/>
            <a:chExt cx="786384" cy="804672"/>
          </a:xfrm>
        </p:grpSpPr>
        <p:sp>
          <p:nvSpPr>
            <p:cNvPr id="61" name="Donut 60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6130513" y="3048000"/>
            <a:ext cx="274320" cy="274320"/>
            <a:chOff x="1533144" y="2543557"/>
            <a:chExt cx="786384" cy="804672"/>
          </a:xfrm>
        </p:grpSpPr>
        <p:sp>
          <p:nvSpPr>
            <p:cNvPr id="64" name="Donut 63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1447800" y="4099747"/>
            <a:ext cx="274320" cy="274320"/>
            <a:chOff x="2895600" y="2552700"/>
            <a:chExt cx="1097280" cy="114300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68" name="Donut 67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004560" y="1828800"/>
            <a:ext cx="548640" cy="548640"/>
          </a:xfrm>
          <a:prstGeom prst="rect">
            <a:avLst/>
          </a:prstGeom>
          <a:noFill/>
          <a:ln w="25400">
            <a:solidFill>
              <a:srgbClr val="7030A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407920" y="3908462"/>
            <a:ext cx="548640" cy="548640"/>
          </a:xfrm>
          <a:prstGeom prst="rect">
            <a:avLst/>
          </a:prstGeom>
          <a:noFill/>
          <a:ln w="25400">
            <a:solidFill>
              <a:srgbClr val="FF65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5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04560" y="3908462"/>
            <a:ext cx="548640" cy="548640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183880" y="2868216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vs.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83879" y="2324698"/>
            <a:ext cx="548640" cy="548640"/>
          </a:xfrm>
          <a:prstGeom prst="rect">
            <a:avLst/>
          </a:prstGeom>
          <a:noFill/>
          <a:ln w="25400">
            <a:solidFill>
              <a:srgbClr val="7030A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183879" y="3505200"/>
            <a:ext cx="548640" cy="548640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96839" y="5562600"/>
            <a:ext cx="7485161" cy="773723"/>
          </a:xfrm>
          <a:prstGeom prst="rect">
            <a:avLst/>
          </a:prstGeom>
          <a:solidFill>
            <a:srgbClr val="30B0FF"/>
          </a:solidFill>
          <a:ln>
            <a:solidFill>
              <a:srgbClr val="30B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FFFFFF"/>
                </a:solidFill>
              </a:rPr>
              <a:t>When people become mature, reversely, same-gender interactions are more frequent than those between opposite-gender users.</a:t>
            </a:r>
          </a:p>
        </p:txBody>
      </p:sp>
    </p:spTree>
    <p:extLst>
      <p:ext uri="{BB962C8B-B14F-4D97-AF65-F5344CB8AC3E}">
        <p14:creationId xmlns:p14="http://schemas.microsoft.com/office/powerpoint/2010/main" val="18693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Tie Strength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614093" y="5135323"/>
            <a:ext cx="274320" cy="274320"/>
            <a:chOff x="2895600" y="2552700"/>
            <a:chExt cx="1097280" cy="1143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4" name="Donut 23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998563" y="2116433"/>
            <a:ext cx="274320" cy="274320"/>
            <a:chOff x="2895600" y="2552700"/>
            <a:chExt cx="1097280" cy="114300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55" name="Donut 54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998563" y="4099748"/>
            <a:ext cx="274320" cy="274320"/>
            <a:chOff x="1533144" y="2543557"/>
            <a:chExt cx="786384" cy="804672"/>
          </a:xfrm>
        </p:grpSpPr>
        <p:sp>
          <p:nvSpPr>
            <p:cNvPr id="87" name="Donut 86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454" y="1371600"/>
            <a:ext cx="1978666" cy="1682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920" y="3422904"/>
            <a:ext cx="1978666" cy="1682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266" y="3425263"/>
            <a:ext cx="1978666" cy="16824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267" y="1371600"/>
            <a:ext cx="1978665" cy="1682496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6130513" y="5135324"/>
            <a:ext cx="274320" cy="274320"/>
            <a:chOff x="1533144" y="2543557"/>
            <a:chExt cx="786384" cy="804672"/>
          </a:xfrm>
        </p:grpSpPr>
        <p:sp>
          <p:nvSpPr>
            <p:cNvPr id="61" name="Donut 60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6130513" y="3048000"/>
            <a:ext cx="274320" cy="274320"/>
            <a:chOff x="1533144" y="2543557"/>
            <a:chExt cx="786384" cy="804672"/>
          </a:xfrm>
        </p:grpSpPr>
        <p:sp>
          <p:nvSpPr>
            <p:cNvPr id="64" name="Donut 63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1447800" y="4099747"/>
            <a:ext cx="274320" cy="274320"/>
            <a:chOff x="2895600" y="2552700"/>
            <a:chExt cx="1097280" cy="114300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68" name="Donut 67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1" name="Oval 30"/>
          <p:cNvSpPr/>
          <p:nvPr/>
        </p:nvSpPr>
        <p:spPr>
          <a:xfrm rot="19331516">
            <a:off x="1839101" y="3630157"/>
            <a:ext cx="863695" cy="547582"/>
          </a:xfrm>
          <a:prstGeom prst="ellipse">
            <a:avLst/>
          </a:prstGeom>
          <a:noFill/>
          <a:ln w="25400">
            <a:solidFill>
              <a:srgbClr val="FF65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32" name="Oval 31"/>
          <p:cNvSpPr/>
          <p:nvPr/>
        </p:nvSpPr>
        <p:spPr>
          <a:xfrm rot="19331516">
            <a:off x="5403753" y="3642698"/>
            <a:ext cx="863695" cy="547582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33" name="Oval 32"/>
          <p:cNvSpPr/>
          <p:nvPr/>
        </p:nvSpPr>
        <p:spPr>
          <a:xfrm rot="19331516">
            <a:off x="5404448" y="1583570"/>
            <a:ext cx="863695" cy="547582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8183880" y="2868216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vs.</a:t>
            </a:r>
          </a:p>
        </p:txBody>
      </p:sp>
      <p:sp>
        <p:nvSpPr>
          <p:cNvPr id="34" name="Oval 33"/>
          <p:cNvSpPr/>
          <p:nvPr/>
        </p:nvSpPr>
        <p:spPr>
          <a:xfrm rot="19331516">
            <a:off x="8117793" y="3573592"/>
            <a:ext cx="863695" cy="547582"/>
          </a:xfrm>
          <a:prstGeom prst="ellipse">
            <a:avLst/>
          </a:prstGeom>
          <a:noFill/>
          <a:ln w="25400">
            <a:solidFill>
              <a:srgbClr val="FF65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35" name="Oval 34"/>
          <p:cNvSpPr/>
          <p:nvPr/>
        </p:nvSpPr>
        <p:spPr>
          <a:xfrm rot="19331516">
            <a:off x="8117794" y="2324209"/>
            <a:ext cx="863695" cy="547582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36" name="Oval 35"/>
          <p:cNvSpPr/>
          <p:nvPr/>
        </p:nvSpPr>
        <p:spPr>
          <a:xfrm rot="19331516">
            <a:off x="2504178" y="4338023"/>
            <a:ext cx="863695" cy="547582"/>
          </a:xfrm>
          <a:prstGeom prst="ellipse">
            <a:avLst/>
          </a:prstGeom>
          <a:noFill/>
          <a:ln w="25400">
            <a:solidFill>
              <a:srgbClr val="FF65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37" name="Oval 36"/>
          <p:cNvSpPr/>
          <p:nvPr/>
        </p:nvSpPr>
        <p:spPr>
          <a:xfrm rot="19331516">
            <a:off x="6068830" y="4350564"/>
            <a:ext cx="863695" cy="547582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38" name="Oval 37"/>
          <p:cNvSpPr/>
          <p:nvPr/>
        </p:nvSpPr>
        <p:spPr>
          <a:xfrm rot="19331516">
            <a:off x="6069525" y="2291436"/>
            <a:ext cx="863695" cy="547582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40" name="Rectangle 39"/>
          <p:cNvSpPr/>
          <p:nvPr/>
        </p:nvSpPr>
        <p:spPr>
          <a:xfrm>
            <a:off x="896839" y="5562600"/>
            <a:ext cx="7485161" cy="773723"/>
          </a:xfrm>
          <a:prstGeom prst="rect">
            <a:avLst/>
          </a:prstGeom>
          <a:solidFill>
            <a:srgbClr val="2FB0FF"/>
          </a:solidFill>
          <a:ln>
            <a:solidFill>
              <a:srgbClr val="30B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FFFFFF"/>
                </a:solidFill>
              </a:rPr>
              <a:t>Cross-generation interactions between two females are more frequent than those between two males or one male and one female.</a:t>
            </a:r>
          </a:p>
        </p:txBody>
      </p:sp>
    </p:spTree>
    <p:extLst>
      <p:ext uri="{BB962C8B-B14F-4D97-AF65-F5344CB8AC3E}">
        <p14:creationId xmlns:p14="http://schemas.microsoft.com/office/powerpoint/2010/main" val="120953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Null Model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1143000" y="1524001"/>
                <a:ext cx="7010400" cy="495299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09541" indent="-309541" algn="l" defTabSz="8254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89" kern="1200">
                    <a:solidFill>
                      <a:schemeClr val="tx1"/>
                    </a:solidFill>
                    <a:latin typeface="HelveticaNeueLT Pro 45 Lt" pitchFamily="34" charset="0"/>
                    <a:ea typeface="+mn-ea"/>
                    <a:cs typeface="+mn-cs"/>
                  </a:defRPr>
                </a:lvl1pPr>
                <a:lvl2pPr marL="670672" indent="-257951" algn="l" defTabSz="82544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527" kern="1200">
                    <a:solidFill>
                      <a:schemeClr val="tx1"/>
                    </a:solidFill>
                    <a:latin typeface="HelveticaNeueLT Pro 45 Lt" pitchFamily="34" charset="0"/>
                    <a:ea typeface="+mn-ea"/>
                    <a:cs typeface="+mn-cs"/>
                  </a:defRPr>
                </a:lvl2pPr>
                <a:lvl3pPr marL="1031802" indent="-206360" algn="l" defTabSz="8254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167" kern="1200">
                    <a:solidFill>
                      <a:schemeClr val="tx1"/>
                    </a:solidFill>
                    <a:latin typeface="HelveticaNeueLT Pro 45 Lt" pitchFamily="34" charset="0"/>
                    <a:ea typeface="+mn-ea"/>
                    <a:cs typeface="+mn-cs"/>
                  </a:defRPr>
                </a:lvl3pPr>
                <a:lvl4pPr marL="1444523" indent="-206360" algn="l" defTabSz="82544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6" kern="1200">
                    <a:solidFill>
                      <a:schemeClr val="tx1"/>
                    </a:solidFill>
                    <a:latin typeface="HelveticaNeueLT Pro 45 Lt" pitchFamily="34" charset="0"/>
                    <a:ea typeface="+mn-ea"/>
                    <a:cs typeface="+mn-cs"/>
                  </a:defRPr>
                </a:lvl4pPr>
                <a:lvl5pPr marL="1857243" indent="-206360" algn="l" defTabSz="825442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6" kern="1200">
                    <a:solidFill>
                      <a:schemeClr val="tx1"/>
                    </a:solidFill>
                    <a:latin typeface="HelveticaNeueLT Pro 45 Lt" pitchFamily="34" charset="0"/>
                    <a:ea typeface="+mn-ea"/>
                    <a:cs typeface="+mn-cs"/>
                  </a:defRPr>
                </a:lvl5pPr>
                <a:lvl6pPr marL="2269964" indent="-206360" algn="l" defTabSz="8254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82685" indent="-206360" algn="l" defTabSz="8254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95406" indent="-206360" algn="l" defTabSz="8254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08126" indent="-206360" algn="l" defTabSz="8254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09541" lvl="1" indent="-309541" algn="just">
                  <a:buClr>
                    <a:schemeClr val="tx1"/>
                  </a:buClr>
                  <a:buSzPct val="100000"/>
                  <a:buFont typeface="Arial" charset="0"/>
                  <a:buChar char="•"/>
                </a:pP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Users’ gender and age are randomly shuffled</a:t>
                </a:r>
              </a:p>
              <a:p>
                <a:pPr marL="309541" lvl="1" indent="-309541" algn="just">
                  <a:buClr>
                    <a:schemeClr val="tx1"/>
                  </a:buClr>
                  <a:buSzPct val="100000"/>
                  <a:buFont typeface="Arial" charset="0"/>
                  <a:buChar char="•"/>
                </a:pP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Randomly shuffle 10,000 times</a:t>
                </a:r>
              </a:p>
              <a:p>
                <a:pPr marL="309541" lvl="1" indent="-309541" algn="just">
                  <a:buClr>
                    <a:schemeClr val="tx1"/>
                  </a:buClr>
                  <a:buSzPct val="100000"/>
                  <a:buFont typeface="Arial" charset="0"/>
                  <a:buChar char="•"/>
                </a:pPr>
                <a:endParaRPr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09541" lvl="1" indent="-309541" algn="just">
                  <a:buClr>
                    <a:schemeClr val="tx1"/>
                  </a:buClr>
                  <a:buSzPct val="100000"/>
                  <a:buFont typeface="Arial" charset="0"/>
                  <a:buChar char="•"/>
                </a:pPr>
                <a:endParaRPr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09541" lvl="1" indent="-309541" algn="just">
                  <a:buClr>
                    <a:schemeClr val="tx1"/>
                  </a:buClr>
                  <a:buSzPct val="100000"/>
                  <a:buFont typeface="Arial" charset="0"/>
                  <a:buChar char="•"/>
                </a:pPr>
                <a:endParaRPr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09541" lvl="1" indent="-309541" algn="just">
                  <a:buClr>
                    <a:schemeClr val="tx1"/>
                  </a:buClr>
                  <a:buSzPct val="100000"/>
                  <a:buFont typeface="Arial" charset="0"/>
                  <a:buChar char="•"/>
                </a:pPr>
                <a:r>
                  <a:rPr lang="en-US" altLang="zh-CN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x: </a:t>
                </a: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empirical result from</a:t>
                </a:r>
                <a:r>
                  <a:rPr lang="en-US" altLang="zh-CN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real data</a:t>
                </a:r>
              </a:p>
              <a:p>
                <a:pPr marL="309541" lvl="1" indent="-309541" algn="just">
                  <a:buClr>
                    <a:schemeClr val="tx1"/>
                  </a:buClr>
                  <a:buSzPct val="100000"/>
                  <a:buFont typeface="Arial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l-GR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: shuffled results </a:t>
                </a:r>
                <a:endParaRPr lang="en-US" altLang="zh-CN" sz="24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09541" lvl="1" indent="-309541" algn="just">
                  <a:buClr>
                    <a:schemeClr val="tx1"/>
                  </a:buClr>
                  <a:buSzPct val="100000"/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𝜇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l-GR" altLang="zh-CN" sz="24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2400">
                        <a:latin typeface="Cambria Math" charset="0"/>
                        <a:ea typeface="Times New Roman" charset="0"/>
                        <a:cs typeface="Times New Roman" charset="0"/>
                      </a:rPr>
                      <m:t>: </m:t>
                    </m:r>
                  </m:oMath>
                </a14:m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the average of shuffled data </a:t>
                </a:r>
                <a:endParaRPr lang="en-US" sz="24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09541" lvl="1" indent="-309541" algn="just">
                  <a:buClr>
                    <a:schemeClr val="tx1"/>
                  </a:buClr>
                  <a:buSzPct val="100000"/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bg-BG" sz="24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𝜎</m:t>
                    </m:r>
                    <m:r>
                      <a:rPr lang="en-US" sz="24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l-GR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</m:acc>
                    <m:r>
                      <a:rPr lang="en-US" sz="24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: the standard deviation of shuffled </a:t>
                </a:r>
                <a:r>
                  <a:rPr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data</a:t>
                </a:r>
                <a:endParaRPr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09541" lvl="1" indent="-309541" algn="just">
                  <a:buClr>
                    <a:schemeClr val="tx1"/>
                  </a:buClr>
                  <a:buSzPct val="100000"/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𝒛</m:t>
                    </m:r>
                    <m:d>
                      <m:d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:r>
                  <a:rPr lang="en-US" altLang="zh-CN" sz="2400" b="1" i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z-score 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524001"/>
                <a:ext cx="7010400" cy="4952999"/>
              </a:xfrm>
              <a:prstGeom prst="rect">
                <a:avLst/>
              </a:prstGeom>
              <a:blipFill rotWithShape="0">
                <a:blip r:embed="rId2"/>
                <a:stretch>
                  <a:fillRect l="-1217" t="-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19400" y="2667000"/>
                <a:ext cx="2279791" cy="768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𝑧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acc>
                            <m:accPr>
                              <m:chr m:val="̃"/>
                              <m:ctrlPr>
                                <a:rPr lang="el-GR" altLang="zh-CN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bg-BG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acc>
                            <m:accPr>
                              <m:chr m:val="̃"/>
                              <m:ctrlPr>
                                <a:rPr lang="el-GR" altLang="zh-CN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667000"/>
                <a:ext cx="2279791" cy="7689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32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Triad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244" y="1300843"/>
            <a:ext cx="2239765" cy="1865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844" y="1295401"/>
            <a:ext cx="2239557" cy="1865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245" y="3316224"/>
            <a:ext cx="2239765" cy="1865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843" y="3314412"/>
            <a:ext cx="2239557" cy="18652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80456" y="1802440"/>
            <a:ext cx="274320" cy="274320"/>
            <a:chOff x="2895600" y="2552700"/>
            <a:chExt cx="1097280" cy="1143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17" name="Donut 16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85038" y="2234074"/>
            <a:ext cx="274320" cy="274320"/>
            <a:chOff x="1533144" y="2543557"/>
            <a:chExt cx="786384" cy="804672"/>
          </a:xfrm>
        </p:grpSpPr>
        <p:sp>
          <p:nvSpPr>
            <p:cNvPr id="13" name="Donut 12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011771" y="2277586"/>
            <a:ext cx="274320" cy="274320"/>
            <a:chOff x="2895600" y="2552700"/>
            <a:chExt cx="1097280" cy="114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1" name="Donut 20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50461" y="2278485"/>
            <a:ext cx="274320" cy="274320"/>
            <a:chOff x="2895600" y="2552700"/>
            <a:chExt cx="1097280" cy="1143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4" name="Donut 23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Straight Connector 24"/>
          <p:cNvCxnSpPr>
            <a:stCxn id="17" idx="3"/>
            <a:endCxn id="21" idx="0"/>
          </p:cNvCxnSpPr>
          <p:nvPr/>
        </p:nvCxnSpPr>
        <p:spPr>
          <a:xfrm flipH="1">
            <a:off x="1148931" y="2036588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4" idx="2"/>
            <a:endCxn id="21" idx="6"/>
          </p:cNvCxnSpPr>
          <p:nvPr/>
        </p:nvCxnSpPr>
        <p:spPr>
          <a:xfrm flipH="1" flipV="1">
            <a:off x="1286091" y="2414747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4" idx="0"/>
            <a:endCxn id="17" idx="5"/>
          </p:cNvCxnSpPr>
          <p:nvPr/>
        </p:nvCxnSpPr>
        <p:spPr>
          <a:xfrm flipH="1" flipV="1">
            <a:off x="1514603" y="2036587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017915" y="4220248"/>
            <a:ext cx="274320" cy="274320"/>
            <a:chOff x="2895600" y="2552700"/>
            <a:chExt cx="1097280" cy="11430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40" name="Donut 39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 flipH="1">
            <a:off x="1155075" y="3979250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1292235" y="4357409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1520747" y="3979249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4953723" y="1758928"/>
            <a:ext cx="274320" cy="274320"/>
            <a:chOff x="2895600" y="2552700"/>
            <a:chExt cx="1097280" cy="11430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49" name="Donut 48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223728" y="2234973"/>
            <a:ext cx="274320" cy="274320"/>
            <a:chOff x="2895600" y="2552700"/>
            <a:chExt cx="1097280" cy="114300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55" name="Donut 54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 flipH="1">
            <a:off x="4822198" y="1993076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4959358" y="2371235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5187870" y="1993075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1287260" y="3745102"/>
            <a:ext cx="274320" cy="274320"/>
            <a:chOff x="1533144" y="2543557"/>
            <a:chExt cx="786384" cy="804672"/>
          </a:xfrm>
        </p:grpSpPr>
        <p:sp>
          <p:nvSpPr>
            <p:cNvPr id="72" name="Donut 71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1560906" y="4220248"/>
            <a:ext cx="274320" cy="274320"/>
            <a:chOff x="1533144" y="2543557"/>
            <a:chExt cx="786384" cy="804672"/>
          </a:xfrm>
        </p:grpSpPr>
        <p:sp>
          <p:nvSpPr>
            <p:cNvPr id="75" name="Donut 74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cxnSp>
        <p:nvCxnSpPr>
          <p:cNvPr id="80" name="Straight Connector 79"/>
          <p:cNvCxnSpPr/>
          <p:nvPr/>
        </p:nvCxnSpPr>
        <p:spPr>
          <a:xfrm flipH="1">
            <a:off x="4811275" y="3979250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4948435" y="4357409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5176947" y="3979249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4943460" y="3745102"/>
            <a:ext cx="274320" cy="274320"/>
            <a:chOff x="1533144" y="2543557"/>
            <a:chExt cx="786384" cy="804672"/>
          </a:xfrm>
        </p:grpSpPr>
        <p:sp>
          <p:nvSpPr>
            <p:cNvPr id="84" name="Donut 83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5217106" y="4220248"/>
            <a:ext cx="274320" cy="274320"/>
            <a:chOff x="1533144" y="2543557"/>
            <a:chExt cx="786384" cy="804672"/>
          </a:xfrm>
        </p:grpSpPr>
        <p:sp>
          <p:nvSpPr>
            <p:cNvPr id="87" name="Donut 86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4674115" y="4220248"/>
            <a:ext cx="274320" cy="274320"/>
            <a:chOff x="1533144" y="2543557"/>
            <a:chExt cx="786384" cy="804672"/>
          </a:xfrm>
        </p:grpSpPr>
        <p:sp>
          <p:nvSpPr>
            <p:cNvPr id="90" name="Donut 89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481002" y="5482708"/>
                <a:ext cx="354751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algn="just">
                  <a:buClr>
                    <a:srgbClr val="DFB307"/>
                  </a:buClr>
                  <a:buSzPct val="60000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𝑥</m:t>
                    </m:r>
                    <m:r>
                      <a:rPr lang="en-US" sz="2000">
                        <a:latin typeface="Cambria Math" charset="0"/>
                        <a:ea typeface="Times New Roman" charset="0"/>
                        <a:cs typeface="Times New Roman" charset="0"/>
                      </a:rPr>
                      <m:t>: </m:t>
                    </m:r>
                  </m:oMath>
                </a14:m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empirical result from</a:t>
                </a:r>
                <a:r>
                  <a:rPr lang="en-US" altLang="zh-CN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real data</a:t>
                </a:r>
                <a:endParaRPr lang="en-US" sz="20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002" y="5482708"/>
                <a:ext cx="3547510" cy="400110"/>
              </a:xfrm>
              <a:prstGeom prst="rect">
                <a:avLst/>
              </a:prstGeom>
              <a:blipFill rotWithShape="0">
                <a:blip r:embed="rId8"/>
                <a:stretch>
                  <a:fillRect t="-96970" r="-1031" b="-1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262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Triad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80456" y="1802440"/>
            <a:ext cx="274320" cy="274320"/>
            <a:chOff x="2895600" y="2552700"/>
            <a:chExt cx="1097280" cy="1143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17" name="Donut 16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85038" y="2234074"/>
            <a:ext cx="274320" cy="274320"/>
            <a:chOff x="1533144" y="2543557"/>
            <a:chExt cx="786384" cy="804672"/>
          </a:xfrm>
        </p:grpSpPr>
        <p:sp>
          <p:nvSpPr>
            <p:cNvPr id="13" name="Donut 12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011771" y="2277586"/>
            <a:ext cx="274320" cy="274320"/>
            <a:chOff x="2895600" y="2552700"/>
            <a:chExt cx="1097280" cy="114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1" name="Donut 20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50461" y="2278485"/>
            <a:ext cx="274320" cy="274320"/>
            <a:chOff x="2895600" y="2552700"/>
            <a:chExt cx="1097280" cy="1143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4" name="Donut 23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Straight Connector 24"/>
          <p:cNvCxnSpPr>
            <a:stCxn id="17" idx="3"/>
            <a:endCxn id="21" idx="0"/>
          </p:cNvCxnSpPr>
          <p:nvPr/>
        </p:nvCxnSpPr>
        <p:spPr>
          <a:xfrm flipH="1">
            <a:off x="1148931" y="2036588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4" idx="2"/>
            <a:endCxn id="21" idx="6"/>
          </p:cNvCxnSpPr>
          <p:nvPr/>
        </p:nvCxnSpPr>
        <p:spPr>
          <a:xfrm flipH="1" flipV="1">
            <a:off x="1286091" y="2414747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4" idx="0"/>
            <a:endCxn id="17" idx="5"/>
          </p:cNvCxnSpPr>
          <p:nvPr/>
        </p:nvCxnSpPr>
        <p:spPr>
          <a:xfrm flipH="1" flipV="1">
            <a:off x="1514603" y="2036587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017915" y="4220248"/>
            <a:ext cx="274320" cy="274320"/>
            <a:chOff x="2895600" y="2552700"/>
            <a:chExt cx="1097280" cy="11430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40" name="Donut 39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 flipH="1">
            <a:off x="1155075" y="3979250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1292235" y="4357409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1520747" y="3979249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4953723" y="1758928"/>
            <a:ext cx="274320" cy="274320"/>
            <a:chOff x="2895600" y="2552700"/>
            <a:chExt cx="1097280" cy="11430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49" name="Donut 48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223728" y="2234973"/>
            <a:ext cx="274320" cy="274320"/>
            <a:chOff x="2895600" y="2552700"/>
            <a:chExt cx="1097280" cy="114300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55" name="Donut 54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 flipH="1">
            <a:off x="4822198" y="1993076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4959358" y="2371235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5187870" y="1993075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1287260" y="3745102"/>
            <a:ext cx="274320" cy="274320"/>
            <a:chOff x="1533144" y="2543557"/>
            <a:chExt cx="786384" cy="804672"/>
          </a:xfrm>
        </p:grpSpPr>
        <p:sp>
          <p:nvSpPr>
            <p:cNvPr id="72" name="Donut 71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1560906" y="4220248"/>
            <a:ext cx="274320" cy="274320"/>
            <a:chOff x="1533144" y="2543557"/>
            <a:chExt cx="786384" cy="804672"/>
          </a:xfrm>
        </p:grpSpPr>
        <p:sp>
          <p:nvSpPr>
            <p:cNvPr id="75" name="Donut 74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cxnSp>
        <p:nvCxnSpPr>
          <p:cNvPr id="80" name="Straight Connector 79"/>
          <p:cNvCxnSpPr/>
          <p:nvPr/>
        </p:nvCxnSpPr>
        <p:spPr>
          <a:xfrm flipH="1">
            <a:off x="4811275" y="3979250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4948435" y="4357409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5176947" y="3979249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4943460" y="3745102"/>
            <a:ext cx="274320" cy="274320"/>
            <a:chOff x="1533144" y="2543557"/>
            <a:chExt cx="786384" cy="804672"/>
          </a:xfrm>
        </p:grpSpPr>
        <p:sp>
          <p:nvSpPr>
            <p:cNvPr id="84" name="Donut 83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5217106" y="4220248"/>
            <a:ext cx="274320" cy="274320"/>
            <a:chOff x="1533144" y="2543557"/>
            <a:chExt cx="786384" cy="804672"/>
          </a:xfrm>
        </p:grpSpPr>
        <p:sp>
          <p:nvSpPr>
            <p:cNvPr id="87" name="Donut 86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4674115" y="4220248"/>
            <a:ext cx="274320" cy="274320"/>
            <a:chOff x="1533144" y="2543557"/>
            <a:chExt cx="786384" cy="804672"/>
          </a:xfrm>
        </p:grpSpPr>
        <p:sp>
          <p:nvSpPr>
            <p:cNvPr id="90" name="Donut 89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2396684" y="5482708"/>
                <a:ext cx="37161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algn="just">
                  <a:buClr>
                    <a:srgbClr val="DFB307"/>
                  </a:buClr>
                  <a:buSzPct val="60000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𝜇</m:t>
                    </m:r>
                    <m:d>
                      <m:dPr>
                        <m:ctrlPr>
                          <a:rPr lang="en-US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l-GR" altLang="zh-CN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2000">
                        <a:latin typeface="Cambria Math" charset="0"/>
                        <a:ea typeface="Times New Roman" charset="0"/>
                        <a:cs typeface="Times New Roman" charset="0"/>
                      </a:rPr>
                      <m:t>: </m:t>
                    </m:r>
                  </m:oMath>
                </a14:m>
                <a:r>
                  <a:rPr lang="en-US" altLang="zh-CN" sz="2000" dirty="0">
                    <a:latin typeface="Times New Roman" charset="0"/>
                    <a:ea typeface="Times New Roman" charset="0"/>
                    <a:cs typeface="Times New Roman" charset="0"/>
                  </a:rPr>
                  <a:t>the average of shuffled data </a:t>
                </a:r>
                <a:endParaRPr lang="en-US" sz="20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684" y="5482708"/>
                <a:ext cx="3716146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96970" b="-1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121" y="3314700"/>
            <a:ext cx="2239765" cy="1865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521" y="3314700"/>
            <a:ext cx="2239765" cy="1865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121" y="1293876"/>
            <a:ext cx="2239765" cy="18653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521" y="1303020"/>
            <a:ext cx="2239765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Triad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80456" y="1802440"/>
            <a:ext cx="274320" cy="274320"/>
            <a:chOff x="2895600" y="2552700"/>
            <a:chExt cx="1097280" cy="1143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17" name="Donut 16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85038" y="2234074"/>
            <a:ext cx="274320" cy="274320"/>
            <a:chOff x="1533144" y="2543557"/>
            <a:chExt cx="786384" cy="804672"/>
          </a:xfrm>
        </p:grpSpPr>
        <p:sp>
          <p:nvSpPr>
            <p:cNvPr id="13" name="Donut 12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011771" y="2277586"/>
            <a:ext cx="274320" cy="274320"/>
            <a:chOff x="2895600" y="2552700"/>
            <a:chExt cx="1097280" cy="114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1" name="Donut 20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50461" y="2278485"/>
            <a:ext cx="274320" cy="274320"/>
            <a:chOff x="2895600" y="2552700"/>
            <a:chExt cx="1097280" cy="1143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4" name="Donut 23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Straight Connector 24"/>
          <p:cNvCxnSpPr>
            <a:stCxn id="17" idx="3"/>
            <a:endCxn id="21" idx="0"/>
          </p:cNvCxnSpPr>
          <p:nvPr/>
        </p:nvCxnSpPr>
        <p:spPr>
          <a:xfrm flipH="1">
            <a:off x="1148931" y="2036588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4" idx="2"/>
            <a:endCxn id="21" idx="6"/>
          </p:cNvCxnSpPr>
          <p:nvPr/>
        </p:nvCxnSpPr>
        <p:spPr>
          <a:xfrm flipH="1" flipV="1">
            <a:off x="1286091" y="2414747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4" idx="0"/>
            <a:endCxn id="17" idx="5"/>
          </p:cNvCxnSpPr>
          <p:nvPr/>
        </p:nvCxnSpPr>
        <p:spPr>
          <a:xfrm flipH="1" flipV="1">
            <a:off x="1514603" y="2036587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017915" y="4220248"/>
            <a:ext cx="274320" cy="274320"/>
            <a:chOff x="2895600" y="2552700"/>
            <a:chExt cx="1097280" cy="11430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40" name="Donut 39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 flipH="1">
            <a:off x="1155075" y="3979250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1292235" y="4357409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1520747" y="3979249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4953723" y="1758928"/>
            <a:ext cx="274320" cy="274320"/>
            <a:chOff x="2895600" y="2552700"/>
            <a:chExt cx="1097280" cy="11430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49" name="Donut 48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223728" y="2234973"/>
            <a:ext cx="274320" cy="274320"/>
            <a:chOff x="2895600" y="2552700"/>
            <a:chExt cx="1097280" cy="114300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55" name="Donut 54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 flipH="1">
            <a:off x="4822198" y="1993076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4959358" y="2371235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5187870" y="1993075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1287260" y="3745102"/>
            <a:ext cx="274320" cy="274320"/>
            <a:chOff x="1533144" y="2543557"/>
            <a:chExt cx="786384" cy="804672"/>
          </a:xfrm>
        </p:grpSpPr>
        <p:sp>
          <p:nvSpPr>
            <p:cNvPr id="72" name="Donut 71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1560906" y="4220248"/>
            <a:ext cx="274320" cy="274320"/>
            <a:chOff x="1533144" y="2543557"/>
            <a:chExt cx="786384" cy="804672"/>
          </a:xfrm>
        </p:grpSpPr>
        <p:sp>
          <p:nvSpPr>
            <p:cNvPr id="75" name="Donut 74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cxnSp>
        <p:nvCxnSpPr>
          <p:cNvPr id="80" name="Straight Connector 79"/>
          <p:cNvCxnSpPr/>
          <p:nvPr/>
        </p:nvCxnSpPr>
        <p:spPr>
          <a:xfrm flipH="1">
            <a:off x="4811275" y="3979250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4948435" y="4357409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5176947" y="3979249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4943460" y="3745102"/>
            <a:ext cx="274320" cy="274320"/>
            <a:chOff x="1533144" y="2543557"/>
            <a:chExt cx="786384" cy="804672"/>
          </a:xfrm>
        </p:grpSpPr>
        <p:sp>
          <p:nvSpPr>
            <p:cNvPr id="84" name="Donut 83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5217106" y="4220248"/>
            <a:ext cx="274320" cy="274320"/>
            <a:chOff x="1533144" y="2543557"/>
            <a:chExt cx="786384" cy="804672"/>
          </a:xfrm>
        </p:grpSpPr>
        <p:sp>
          <p:nvSpPr>
            <p:cNvPr id="87" name="Donut 86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4674115" y="4220248"/>
            <a:ext cx="274320" cy="274320"/>
            <a:chOff x="1533144" y="2543557"/>
            <a:chExt cx="786384" cy="804672"/>
          </a:xfrm>
        </p:grpSpPr>
        <p:sp>
          <p:nvSpPr>
            <p:cNvPr id="90" name="Donut 89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3439629" y="5410200"/>
                <a:ext cx="16302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algn="just">
                  <a:buClr>
                    <a:srgbClr val="DFB307"/>
                  </a:buClr>
                  <a:buSzPct val="60000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𝒛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:r>
                  <a:rPr lang="en-US" altLang="zh-CN" sz="2000" b="1" i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z-score </a:t>
                </a: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629" y="5410200"/>
                <a:ext cx="1630254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9231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685800" y="5882760"/>
            <a:ext cx="8501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z-score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|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&gt; 3.3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p &lt; 0.001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) is considered to be extremely statistically significant.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121" y="3314700"/>
            <a:ext cx="2239765" cy="1865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520" y="3314701"/>
            <a:ext cx="2240280" cy="1865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120" y="1303021"/>
            <a:ext cx="2240280" cy="1865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521" y="1303020"/>
            <a:ext cx="2239765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" name="Straight Connector 213"/>
          <p:cNvCxnSpPr/>
          <p:nvPr/>
        </p:nvCxnSpPr>
        <p:spPr>
          <a:xfrm flipH="1" flipV="1">
            <a:off x="4345535" y="2914114"/>
            <a:ext cx="391364" cy="6869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H="1">
            <a:off x="4320628" y="2446837"/>
            <a:ext cx="306420" cy="349338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" y="6431848"/>
            <a:ext cx="9143999" cy="4261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6154" rtlCol="0" anchor="ctr"/>
          <a:lstStyle/>
          <a:p>
            <a:r>
              <a:rPr lang="en-US" altLang="zh-CN" sz="1200" dirty="0">
                <a:solidFill>
                  <a:srgbClr val="000000"/>
                </a:solidFill>
              </a:rPr>
              <a:t>[1] </a:t>
            </a:r>
            <a:r>
              <a:rPr lang="en-US" altLang="zh-CN" sz="1200" dirty="0" err="1">
                <a:solidFill>
                  <a:srgbClr val="000000"/>
                </a:solidFill>
              </a:rPr>
              <a:t>Yuxiao</a:t>
            </a:r>
            <a:r>
              <a:rPr lang="en-US" altLang="zh-CN" sz="1200" dirty="0">
                <a:solidFill>
                  <a:srgbClr val="000000"/>
                </a:solidFill>
              </a:rPr>
              <a:t> Dong, Yang Yang, </a:t>
            </a:r>
            <a:r>
              <a:rPr lang="en-US" altLang="zh-CN" sz="1200" dirty="0" err="1">
                <a:solidFill>
                  <a:srgbClr val="000000"/>
                </a:solidFill>
              </a:rPr>
              <a:t>Jie</a:t>
            </a:r>
            <a:r>
              <a:rPr lang="en-US" altLang="zh-CN" sz="1200" dirty="0">
                <a:solidFill>
                  <a:srgbClr val="000000"/>
                </a:solidFill>
              </a:rPr>
              <a:t> Tang, Yang Yang, </a:t>
            </a:r>
            <a:r>
              <a:rPr lang="en-US" altLang="zh-CN" sz="1200" dirty="0" err="1">
                <a:solidFill>
                  <a:srgbClr val="000000"/>
                </a:solidFill>
              </a:rPr>
              <a:t>Nitesh</a:t>
            </a:r>
            <a:r>
              <a:rPr lang="en-US" altLang="zh-CN" sz="1200" dirty="0">
                <a:solidFill>
                  <a:srgbClr val="000000"/>
                </a:solidFill>
              </a:rPr>
              <a:t> V. Chawla. Inferring User Demographics and Social Strategies in Mobile Social Networks. KDD’14, pages 15-24. (</a:t>
            </a:r>
            <a:r>
              <a:rPr lang="en-US" altLang="zh-CN" sz="1200" b="1" dirty="0">
                <a:solidFill>
                  <a:srgbClr val="FF0000"/>
                </a:solidFill>
              </a:rPr>
              <a:t>Report by United Nations</a:t>
            </a:r>
            <a:r>
              <a:rPr lang="en-US" altLang="zh-CN" sz="12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2" name="Striped Right Arrow 81"/>
          <p:cNvSpPr/>
          <p:nvPr/>
        </p:nvSpPr>
        <p:spPr>
          <a:xfrm>
            <a:off x="3025250" y="2220934"/>
            <a:ext cx="399875" cy="184103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7777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flipH="1">
            <a:off x="4736900" y="1692460"/>
            <a:ext cx="17259" cy="484288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4805338" y="1883293"/>
            <a:ext cx="455262" cy="342763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4736899" y="2458849"/>
            <a:ext cx="60414" cy="382122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4736900" y="2240069"/>
            <a:ext cx="723036" cy="106177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 flipV="1">
            <a:off x="4810933" y="2409563"/>
            <a:ext cx="449668" cy="305195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5342593" y="2335484"/>
            <a:ext cx="81992" cy="304599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066381" y="2313867"/>
            <a:ext cx="738957" cy="3183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1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025" y="1516033"/>
            <a:ext cx="308266" cy="28455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882" y="2529481"/>
            <a:ext cx="308266" cy="28455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048" y="2753982"/>
            <a:ext cx="308266" cy="284553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028" y="2145968"/>
            <a:ext cx="379742" cy="350531"/>
          </a:xfrm>
          <a:prstGeom prst="rect">
            <a:avLst/>
          </a:prstGeom>
        </p:spPr>
      </p:pic>
      <p:cxnSp>
        <p:nvCxnSpPr>
          <p:cNvPr id="200" name="Straight Connector 199"/>
          <p:cNvCxnSpPr/>
          <p:nvPr/>
        </p:nvCxnSpPr>
        <p:spPr>
          <a:xfrm>
            <a:off x="4265434" y="1870802"/>
            <a:ext cx="414401" cy="414642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1273" y="2738388"/>
            <a:ext cx="277841" cy="256469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4">
            <a:alphaModFix amt="17000"/>
          </a:blip>
          <a:stretch>
            <a:fillRect/>
          </a:stretch>
        </p:blipFill>
        <p:spPr>
          <a:xfrm>
            <a:off x="4015787" y="1723647"/>
            <a:ext cx="277841" cy="256469"/>
          </a:xfrm>
          <a:prstGeom prst="rect">
            <a:avLst/>
          </a:prstGeom>
        </p:spPr>
      </p:pic>
      <p:cxnSp>
        <p:nvCxnSpPr>
          <p:cNvPr id="223" name="Straight Connector 222"/>
          <p:cNvCxnSpPr/>
          <p:nvPr/>
        </p:nvCxnSpPr>
        <p:spPr>
          <a:xfrm flipH="1">
            <a:off x="3978523" y="1967415"/>
            <a:ext cx="143744" cy="19254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5" name="Picture 164"/>
          <p:cNvPicPr>
            <a:picLocks noChangeAspect="1"/>
          </p:cNvPicPr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3836260" y="2150788"/>
            <a:ext cx="277841" cy="256469"/>
          </a:xfrm>
          <a:prstGeom prst="rect">
            <a:avLst/>
          </a:prstGeom>
        </p:spPr>
      </p:pic>
      <p:sp>
        <p:nvSpPr>
          <p:cNvPr id="231" name="TextBox 230"/>
          <p:cNvSpPr txBox="1"/>
          <p:nvPr/>
        </p:nvSpPr>
        <p:spPr>
          <a:xfrm>
            <a:off x="640424" y="3271191"/>
            <a:ext cx="847377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46" dirty="0"/>
              <a:t>Young</a:t>
            </a:r>
            <a:endParaRPr lang="en-US" dirty="0"/>
          </a:p>
        </p:txBody>
      </p:sp>
      <p:sp>
        <p:nvSpPr>
          <p:cNvPr id="232" name="TextBox 231"/>
          <p:cNvSpPr txBox="1"/>
          <p:nvPr/>
        </p:nvSpPr>
        <p:spPr>
          <a:xfrm>
            <a:off x="7597361" y="3289508"/>
            <a:ext cx="1075490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46" dirty="0"/>
              <a:t>S</a:t>
            </a:r>
            <a:r>
              <a:rPr lang="en-US" sz="1846" dirty="0"/>
              <a:t>enior</a:t>
            </a:r>
            <a:endParaRPr lang="en-US" dirty="0"/>
          </a:p>
        </p:txBody>
      </p:sp>
      <p:grpSp>
        <p:nvGrpSpPr>
          <p:cNvPr id="256" name="Group 255"/>
          <p:cNvGrpSpPr/>
          <p:nvPr/>
        </p:nvGrpSpPr>
        <p:grpSpPr>
          <a:xfrm>
            <a:off x="1005049" y="1603518"/>
            <a:ext cx="1685501" cy="1522502"/>
            <a:chOff x="685050" y="1584173"/>
            <a:chExt cx="1685501" cy="1649377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1503095" y="1775301"/>
              <a:ext cx="17259" cy="52464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571533" y="1982037"/>
              <a:ext cx="455262" cy="37132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100253" y="2560801"/>
              <a:ext cx="292991" cy="35226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1100253" y="3059252"/>
              <a:ext cx="359688" cy="6363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503095" y="2605556"/>
              <a:ext cx="60414" cy="41396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798305" y="2016544"/>
              <a:ext cx="165243" cy="305231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520354" y="2368544"/>
              <a:ext cx="705777" cy="9719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 flipV="1">
              <a:off x="1577129" y="2552164"/>
              <a:ext cx="449668" cy="330628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108788" y="2471912"/>
              <a:ext cx="81992" cy="329982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80297" y="2402672"/>
              <a:ext cx="579644" cy="6306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045540" y="1935647"/>
              <a:ext cx="414401" cy="44919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619" y="2851420"/>
              <a:ext cx="277841" cy="277841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224" y="2272467"/>
              <a:ext cx="379742" cy="379742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221" y="1584173"/>
              <a:ext cx="308266" cy="308266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078" y="2682075"/>
              <a:ext cx="308266" cy="308266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3244" y="2925284"/>
              <a:ext cx="308266" cy="308266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050" y="2187898"/>
              <a:ext cx="277841" cy="277841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794" y="1830158"/>
              <a:ext cx="277841" cy="277841"/>
            </a:xfrm>
            <a:prstGeom prst="rect">
              <a:avLst/>
            </a:prstGeom>
          </p:spPr>
        </p:pic>
        <p:cxnSp>
          <p:nvCxnSpPr>
            <p:cNvPr id="233" name="Straight Connector 232"/>
            <p:cNvCxnSpPr/>
            <p:nvPr/>
          </p:nvCxnSpPr>
          <p:spPr>
            <a:xfrm>
              <a:off x="2110730" y="2021243"/>
              <a:ext cx="87076" cy="26521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2285" y="2239837"/>
              <a:ext cx="308266" cy="308266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8290" y="1816891"/>
              <a:ext cx="277841" cy="277841"/>
            </a:xfrm>
            <a:prstGeom prst="rect">
              <a:avLst/>
            </a:prstGeom>
          </p:spPr>
        </p:pic>
      </p:grpSp>
      <p:cxnSp>
        <p:nvCxnSpPr>
          <p:cNvPr id="240" name="Straight Connector 239"/>
          <p:cNvCxnSpPr/>
          <p:nvPr/>
        </p:nvCxnSpPr>
        <p:spPr>
          <a:xfrm>
            <a:off x="5359533" y="1915145"/>
            <a:ext cx="87076" cy="244813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4" name="Picture 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90" y="2121262"/>
            <a:ext cx="308266" cy="284553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095" y="1730851"/>
            <a:ext cx="277841" cy="256469"/>
          </a:xfrm>
          <a:prstGeom prst="rect">
            <a:avLst/>
          </a:prstGeom>
        </p:spPr>
      </p:pic>
      <p:cxnSp>
        <p:nvCxnSpPr>
          <p:cNvPr id="168" name="Straight Connector 167"/>
          <p:cNvCxnSpPr/>
          <p:nvPr/>
        </p:nvCxnSpPr>
        <p:spPr>
          <a:xfrm flipH="1">
            <a:off x="7267305" y="1728715"/>
            <a:ext cx="17259" cy="484288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7267304" y="2495104"/>
            <a:ext cx="60414" cy="382122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>
            <a:off x="7284563" y="2276323"/>
            <a:ext cx="705777" cy="105458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H="1" flipV="1">
            <a:off x="7341338" y="2445818"/>
            <a:ext cx="449668" cy="305195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>
            <a:off x="7872998" y="2371739"/>
            <a:ext cx="81992" cy="304599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6" name="Picture 1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430" y="1552288"/>
            <a:ext cx="308266" cy="284553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288" y="2565736"/>
            <a:ext cx="308266" cy="284553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954" y="2177356"/>
            <a:ext cx="379742" cy="350531"/>
          </a:xfrm>
          <a:prstGeom prst="rect">
            <a:avLst/>
          </a:prstGeom>
        </p:spPr>
      </p:pic>
      <p:cxnSp>
        <p:nvCxnSpPr>
          <p:cNvPr id="226" name="Straight Connector 225"/>
          <p:cNvCxnSpPr/>
          <p:nvPr/>
        </p:nvCxnSpPr>
        <p:spPr>
          <a:xfrm flipH="1">
            <a:off x="7327719" y="1954673"/>
            <a:ext cx="448785" cy="32165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9" name="Picture 228"/>
          <p:cNvPicPr>
            <a:picLocks noChangeAspect="1"/>
          </p:cNvPicPr>
          <p:nvPr/>
        </p:nvPicPr>
        <p:blipFill>
          <a:blip r:embed="rId4">
            <a:alphaModFix amt="17000"/>
          </a:blip>
          <a:stretch>
            <a:fillRect/>
          </a:stretch>
        </p:blipFill>
        <p:spPr>
          <a:xfrm>
            <a:off x="7734076" y="1758341"/>
            <a:ext cx="277841" cy="256469"/>
          </a:xfrm>
          <a:prstGeom prst="rect">
            <a:avLst/>
          </a:prstGeom>
        </p:spPr>
      </p:pic>
      <p:cxnSp>
        <p:nvCxnSpPr>
          <p:cNvPr id="241" name="Straight Connector 240"/>
          <p:cNvCxnSpPr/>
          <p:nvPr/>
        </p:nvCxnSpPr>
        <p:spPr>
          <a:xfrm>
            <a:off x="7911451" y="1996196"/>
            <a:ext cx="87076" cy="24481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9" name="Picture 1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495" y="2157516"/>
            <a:ext cx="308266" cy="284553"/>
          </a:xfrm>
          <a:prstGeom prst="rect">
            <a:avLst/>
          </a:prstGeom>
        </p:spPr>
      </p:pic>
      <p:cxnSp>
        <p:nvCxnSpPr>
          <p:cNvPr id="252" name="Straight Connector 251"/>
          <p:cNvCxnSpPr/>
          <p:nvPr/>
        </p:nvCxnSpPr>
        <p:spPr>
          <a:xfrm flipH="1">
            <a:off x="6822386" y="2475796"/>
            <a:ext cx="306420" cy="349338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4" name="Picture 253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3031" y="2767346"/>
            <a:ext cx="277841" cy="256469"/>
          </a:xfrm>
          <a:prstGeom prst="rect">
            <a:avLst/>
          </a:prstGeom>
        </p:spPr>
      </p:pic>
      <p:sp>
        <p:nvSpPr>
          <p:cNvPr id="255" name="Striped Right Arrow 254"/>
          <p:cNvSpPr/>
          <p:nvPr/>
        </p:nvSpPr>
        <p:spPr>
          <a:xfrm>
            <a:off x="1394186" y="3451156"/>
            <a:ext cx="6239168" cy="74477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7777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Content Placeholder 2"/>
          <p:cNvSpPr txBox="1">
            <a:spLocks/>
          </p:cNvSpPr>
          <p:nvPr/>
        </p:nvSpPr>
        <p:spPr>
          <a:xfrm>
            <a:off x="2349935" y="3537890"/>
            <a:ext cx="4441234" cy="789870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altLang="zh-CN" sz="1662" dirty="0">
              <a:ea typeface="黑体" pitchFamily="49" charset="-122"/>
              <a:cs typeface="Arial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1686219" y="3855232"/>
            <a:ext cx="952258" cy="6290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15" dirty="0">
                <a:solidFill>
                  <a:schemeClr val="tx1"/>
                </a:solidFill>
              </a:rPr>
              <a:t>have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6424605" y="3855232"/>
            <a:ext cx="795564" cy="6290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15" dirty="0">
                <a:solidFill>
                  <a:schemeClr val="tx1"/>
                </a:solidFill>
              </a:rPr>
              <a:t>than</a:t>
            </a:r>
            <a:endParaRPr lang="en-US" sz="2215" dirty="0">
              <a:solidFill>
                <a:schemeClr val="tx1"/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3417824" y="-1401383"/>
            <a:ext cx="358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5" name="TextBox 264"/>
          <p:cNvSpPr txBox="1"/>
          <p:nvPr/>
        </p:nvSpPr>
        <p:spPr>
          <a:xfrm>
            <a:off x="2787993" y="3796636"/>
            <a:ext cx="4108480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15" b="1" dirty="0">
                <a:solidFill>
                  <a:srgbClr val="FF0000"/>
                </a:solidFill>
                <a:ea typeface="黑体" pitchFamily="49" charset="-122"/>
                <a:cs typeface="Arial"/>
              </a:rPr>
              <a:t>2x </a:t>
            </a:r>
            <a:r>
              <a:rPr lang="en-US" altLang="zh-CN" sz="1846" dirty="0">
                <a:ea typeface="黑体" pitchFamily="49" charset="-122"/>
                <a:cs typeface="Arial"/>
              </a:rPr>
              <a:t>more </a:t>
            </a:r>
            <a:r>
              <a:rPr lang="zh-CN" altLang="en-US" sz="1846" dirty="0">
                <a:ea typeface="黑体" pitchFamily="49" charset="-122"/>
                <a:cs typeface="Arial"/>
              </a:rPr>
              <a:t>  </a:t>
            </a:r>
            <a:r>
              <a:rPr lang="en-US" altLang="zh-CN" sz="1846" dirty="0">
                <a:ea typeface="黑体" pitchFamily="49" charset="-122"/>
                <a:cs typeface="Arial"/>
              </a:rPr>
              <a:t>social </a:t>
            </a:r>
            <a:r>
              <a:rPr lang="zh-CN" altLang="en-US" sz="1846" dirty="0">
                <a:ea typeface="黑体" pitchFamily="49" charset="-122"/>
                <a:cs typeface="Arial"/>
              </a:rPr>
              <a:t>  </a:t>
            </a:r>
            <a:r>
              <a:rPr lang="en-US" altLang="zh-CN" sz="1846" dirty="0">
                <a:ea typeface="黑体" pitchFamily="49" charset="-122"/>
                <a:cs typeface="Arial"/>
              </a:rPr>
              <a:t>connections</a:t>
            </a:r>
            <a:endParaRPr lang="en-US" altLang="zh-CN" dirty="0">
              <a:ea typeface="黑体" pitchFamily="49" charset="-122"/>
              <a:cs typeface="Arial"/>
            </a:endParaRPr>
          </a:p>
          <a:p>
            <a:pPr algn="just"/>
            <a:r>
              <a:rPr lang="en-US" altLang="zh-CN" sz="2215" b="1" dirty="0">
                <a:solidFill>
                  <a:srgbClr val="FF0000"/>
                </a:solidFill>
                <a:ea typeface="黑体" pitchFamily="49" charset="-122"/>
                <a:cs typeface="Arial"/>
              </a:rPr>
              <a:t>4x </a:t>
            </a:r>
            <a:r>
              <a:rPr lang="en-US" altLang="zh-CN" sz="1846" dirty="0">
                <a:ea typeface="黑体" pitchFamily="49" charset="-122"/>
                <a:cs typeface="Arial"/>
              </a:rPr>
              <a:t>more opposite-gender circles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20110" t="2" r="25376" b="12602"/>
          <a:stretch/>
        </p:blipFill>
        <p:spPr>
          <a:xfrm>
            <a:off x="731011" y="3689974"/>
            <a:ext cx="938568" cy="9305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l="10864" r="83"/>
          <a:stretch/>
        </p:blipFill>
        <p:spPr>
          <a:xfrm>
            <a:off x="7397364" y="3689972"/>
            <a:ext cx="951267" cy="930546"/>
          </a:xfrm>
          <a:prstGeom prst="rect">
            <a:avLst/>
          </a:prstGeom>
        </p:spPr>
      </p:pic>
      <p:sp>
        <p:nvSpPr>
          <p:cNvPr id="81" name="Rectangle 260"/>
          <p:cNvSpPr/>
          <p:nvPr/>
        </p:nvSpPr>
        <p:spPr>
          <a:xfrm>
            <a:off x="467993" y="2264570"/>
            <a:ext cx="926193" cy="411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77" dirty="0">
                <a:solidFill>
                  <a:srgbClr val="800000"/>
                </a:solidFill>
              </a:rPr>
              <a:t>female</a:t>
            </a:r>
            <a:endParaRPr lang="en-US" sz="1108" dirty="0">
              <a:solidFill>
                <a:srgbClr val="800000"/>
              </a:solidFill>
            </a:endParaRPr>
          </a:p>
        </p:txBody>
      </p:sp>
      <p:sp>
        <p:nvSpPr>
          <p:cNvPr id="83" name="Rectangle 260"/>
          <p:cNvSpPr/>
          <p:nvPr/>
        </p:nvSpPr>
        <p:spPr>
          <a:xfrm>
            <a:off x="5578691" y="1782643"/>
            <a:ext cx="1279819" cy="411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77" dirty="0">
                <a:solidFill>
                  <a:schemeClr val="tx1"/>
                </a:solidFill>
              </a:rPr>
              <a:t>More stable</a:t>
            </a:r>
            <a:endParaRPr lang="en-US" sz="1108" dirty="0">
              <a:solidFill>
                <a:schemeClr val="tx1"/>
              </a:solidFill>
            </a:endParaRPr>
          </a:p>
        </p:txBody>
      </p:sp>
      <p:sp>
        <p:nvSpPr>
          <p:cNvPr id="84" name="Rectangle 260"/>
          <p:cNvSpPr/>
          <p:nvPr/>
        </p:nvSpPr>
        <p:spPr>
          <a:xfrm>
            <a:off x="1342487" y="1295400"/>
            <a:ext cx="926193" cy="411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77" dirty="0">
                <a:solidFill>
                  <a:srgbClr val="0000FF"/>
                </a:solidFill>
              </a:rPr>
              <a:t>male</a:t>
            </a:r>
            <a:endParaRPr lang="en-US" sz="1108" dirty="0">
              <a:solidFill>
                <a:srgbClr val="0000FF"/>
              </a:solidFill>
            </a:endParaRPr>
          </a:p>
        </p:txBody>
      </p:sp>
      <p:sp>
        <p:nvSpPr>
          <p:cNvPr id="85" name="Rectangle 260"/>
          <p:cNvSpPr/>
          <p:nvPr/>
        </p:nvSpPr>
        <p:spPr>
          <a:xfrm>
            <a:off x="2684517" y="1790312"/>
            <a:ext cx="1267231" cy="411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77" dirty="0">
                <a:solidFill>
                  <a:schemeClr val="tx1"/>
                </a:solidFill>
              </a:rPr>
              <a:t>Less friends</a:t>
            </a:r>
            <a:endParaRPr lang="en-US" sz="1108" dirty="0">
              <a:solidFill>
                <a:schemeClr val="tx1"/>
              </a:solidFill>
            </a:endParaRPr>
          </a:p>
        </p:txBody>
      </p:sp>
      <p:sp>
        <p:nvSpPr>
          <p:cNvPr id="86" name="Striped Right Arrow 81"/>
          <p:cNvSpPr/>
          <p:nvPr/>
        </p:nvSpPr>
        <p:spPr>
          <a:xfrm>
            <a:off x="5941928" y="2223154"/>
            <a:ext cx="399875" cy="184103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7777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7390011" y="2841465"/>
            <a:ext cx="482987" cy="131164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8" name="Picture 1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453" y="2790237"/>
            <a:ext cx="308266" cy="284553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52147" y="228600"/>
            <a:ext cx="9039739" cy="731226"/>
          </a:xfrm>
        </p:spPr>
        <p:txBody>
          <a:bodyPr/>
          <a:lstStyle/>
          <a:p>
            <a:r>
              <a:rPr lang="en-US" altLang="zh-CN" sz="3600" dirty="0" smtClean="0">
                <a:solidFill>
                  <a:srgbClr val="000000"/>
                </a:solidFill>
                <a:ea typeface="黑体"/>
                <a:cs typeface="黑体"/>
              </a:rPr>
              <a:t>User Modeling</a:t>
            </a:r>
            <a:r>
              <a:rPr lang="en-US" altLang="zh-CN" sz="2215" b="1" dirty="0" smtClean="0">
                <a:solidFill>
                  <a:srgbClr val="000000"/>
                </a:solidFill>
                <a:ea typeface="黑体"/>
                <a:cs typeface="黑体"/>
              </a:rPr>
              <a:t>—</a:t>
            </a:r>
            <a:r>
              <a:rPr lang="en-US" altLang="zh-CN" sz="2215" b="1" dirty="0" smtClean="0">
                <a:solidFill>
                  <a:srgbClr val="0000CC"/>
                </a:solidFill>
                <a:ea typeface="黑体"/>
                <a:cs typeface="黑体"/>
              </a:rPr>
              <a:t>social strategies across the lifespan</a:t>
            </a:r>
            <a:endParaRPr kumimoji="1" lang="zh-CN" altLang="en-US" sz="3323" dirty="0">
              <a:solidFill>
                <a:srgbClr val="0000CC"/>
              </a:solidFill>
              <a:ea typeface="黑体"/>
              <a:cs typeface="黑体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42330" y="4928703"/>
            <a:ext cx="1483595" cy="6814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ore friends</a:t>
            </a:r>
            <a:endParaRPr lang="en-US" sz="14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8" name="Left Brace 87"/>
          <p:cNvSpPr/>
          <p:nvPr/>
        </p:nvSpPr>
        <p:spPr>
          <a:xfrm>
            <a:off x="1718045" y="5089396"/>
            <a:ext cx="180459" cy="443649"/>
          </a:xfrm>
          <a:prstGeom prst="leftBrac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808758" y="4907971"/>
            <a:ext cx="1560405" cy="3583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same-gender</a:t>
            </a:r>
            <a:endParaRPr lang="en-US" sz="12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811735" y="5217459"/>
            <a:ext cx="1653484" cy="488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opposite-gender</a:t>
            </a:r>
            <a:endParaRPr lang="en-US" sz="12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589549" y="4937480"/>
            <a:ext cx="1483595" cy="6814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fewer friends</a:t>
            </a:r>
            <a:endParaRPr lang="en-US" sz="14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2" name="Left Brace 91"/>
          <p:cNvSpPr/>
          <p:nvPr/>
        </p:nvSpPr>
        <p:spPr>
          <a:xfrm>
            <a:off x="6965264" y="5098173"/>
            <a:ext cx="180459" cy="443649"/>
          </a:xfrm>
          <a:prstGeom prst="leftBrac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055976" y="4916748"/>
            <a:ext cx="1834685" cy="3583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only same-gender</a:t>
            </a:r>
            <a:endParaRPr lang="en-US" sz="12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7058954" y="5226236"/>
            <a:ext cx="1831706" cy="488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closed circles</a:t>
            </a:r>
            <a:endParaRPr lang="en-US" sz="12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15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 Prediction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1537667"/>
            <a:ext cx="6930038" cy="1600200"/>
          </a:xfrm>
          <a:prstGeom prst="rect">
            <a:avLst/>
          </a:prstGeom>
        </p:spPr>
        <p:txBody>
          <a:bodyPr/>
          <a:lstStyle>
            <a:lvl1pPr marL="309541" indent="-309541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89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1pPr>
            <a:lvl2pPr marL="670672" indent="-257951" algn="l" defTabSz="82544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27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2pPr>
            <a:lvl3pPr marL="1031802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3pPr>
            <a:lvl4pPr marL="1444523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6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4pPr>
            <a:lvl5pPr marL="1857243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6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5pPr>
            <a:lvl6pPr marL="2269964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2685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95406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08126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Infer Users’ Gender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and Age </a:t>
            </a:r>
            <a:r>
              <a:rPr lang="en-US" altLang="zh-CN" sz="2000" i="1" dirty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Separately. </a:t>
            </a:r>
          </a:p>
          <a:p>
            <a:pPr lvl="1" algn="just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Model correlations between gender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and attributes </a:t>
            </a:r>
            <a:r>
              <a:rPr lang="en-US" sz="18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</a:p>
          <a:p>
            <a:pPr lvl="1" algn="just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Model correlations between age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and attributes </a:t>
            </a:r>
            <a:r>
              <a:rPr lang="en-US" sz="18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37294" y="3086040"/>
            <a:ext cx="2951142" cy="2768144"/>
            <a:chOff x="1137294" y="1162050"/>
            <a:chExt cx="2951142" cy="2768144"/>
          </a:xfrm>
        </p:grpSpPr>
        <p:sp>
          <p:nvSpPr>
            <p:cNvPr id="15" name="Rectangle 14"/>
            <p:cNvSpPr/>
            <p:nvPr/>
          </p:nvSpPr>
          <p:spPr>
            <a:xfrm>
              <a:off x="1310352" y="1581150"/>
              <a:ext cx="448574" cy="1752600"/>
            </a:xfrm>
            <a:prstGeom prst="rect">
              <a:avLst/>
            </a:prstGeom>
            <a:noFill/>
            <a:ln w="25400">
              <a:solidFill>
                <a:srgbClr val="DEB4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Y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78636" y="1581150"/>
              <a:ext cx="2209800" cy="1752600"/>
            </a:xfrm>
            <a:prstGeom prst="rect">
              <a:avLst/>
            </a:prstGeom>
            <a:noFill/>
            <a:ln w="25400">
              <a:solidFill>
                <a:srgbClr val="DEB4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90504" y="1162050"/>
              <a:ext cx="1143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features</a:t>
              </a:r>
              <a:endParaRPr lang="en-US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37294" y="1200150"/>
              <a:ext cx="8295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gender</a:t>
              </a:r>
              <a:endParaRPr lang="en-US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04704" y="3530084"/>
              <a:ext cx="1078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P(Y | </a:t>
              </a:r>
              <a:r>
                <a:rPr lang="en-US" sz="2000" b="1" i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2000" i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1200" y="3086040"/>
            <a:ext cx="2895600" cy="2781360"/>
            <a:chOff x="5791200" y="1162050"/>
            <a:chExt cx="2895600" cy="2781360"/>
          </a:xfrm>
        </p:grpSpPr>
        <p:sp>
          <p:nvSpPr>
            <p:cNvPr id="21" name="Rectangle 20"/>
            <p:cNvSpPr/>
            <p:nvPr/>
          </p:nvSpPr>
          <p:spPr>
            <a:xfrm>
              <a:off x="5867400" y="1581150"/>
              <a:ext cx="448574" cy="1752600"/>
            </a:xfrm>
            <a:prstGeom prst="rect">
              <a:avLst/>
            </a:prstGeom>
            <a:noFill/>
            <a:ln w="25400">
              <a:solidFill>
                <a:srgbClr val="DEB4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Z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77000" y="1581150"/>
              <a:ext cx="2209800" cy="1752600"/>
            </a:xfrm>
            <a:prstGeom prst="rect">
              <a:avLst/>
            </a:prstGeom>
            <a:noFill/>
            <a:ln w="25400">
              <a:solidFill>
                <a:srgbClr val="DEB4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88868" y="1162050"/>
              <a:ext cx="1143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features</a:t>
              </a:r>
              <a:endParaRPr lang="en-US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1200" y="1200150"/>
              <a:ext cx="609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age</a:t>
              </a:r>
              <a:endParaRPr lang="en-US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45968" y="3543300"/>
              <a:ext cx="1078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P(Z | </a:t>
              </a:r>
              <a:r>
                <a:rPr lang="en-US" sz="2000" b="1" i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2000" i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6200" y="3527398"/>
            <a:ext cx="1149326" cy="1708886"/>
            <a:chOff x="76200" y="1603408"/>
            <a:chExt cx="1149326" cy="1708886"/>
          </a:xfrm>
        </p:grpSpPr>
        <p:sp>
          <p:nvSpPr>
            <p:cNvPr id="27" name="Left Brace 26"/>
            <p:cNvSpPr/>
            <p:nvPr/>
          </p:nvSpPr>
          <p:spPr>
            <a:xfrm>
              <a:off x="1005552" y="1603408"/>
              <a:ext cx="219974" cy="1708886"/>
            </a:xfrm>
            <a:prstGeom prst="leftBrace">
              <a:avLst/>
            </a:prstGeom>
            <a:noFill/>
            <a:ln w="25400">
              <a:solidFill>
                <a:srgbClr val="3557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200" y="2105680"/>
              <a:ext cx="1036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bag of instances </a:t>
              </a:r>
              <a:endParaRPr lang="en-US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48200" y="3529804"/>
            <a:ext cx="1149326" cy="1708886"/>
            <a:chOff x="4648200" y="1605814"/>
            <a:chExt cx="1149326" cy="1708886"/>
          </a:xfrm>
        </p:grpSpPr>
        <p:sp>
          <p:nvSpPr>
            <p:cNvPr id="30" name="Left Brace 29"/>
            <p:cNvSpPr/>
            <p:nvPr/>
          </p:nvSpPr>
          <p:spPr>
            <a:xfrm>
              <a:off x="5577552" y="1605814"/>
              <a:ext cx="219974" cy="1708886"/>
            </a:xfrm>
            <a:prstGeom prst="leftBrace">
              <a:avLst/>
            </a:prstGeom>
            <a:noFill/>
            <a:ln w="25400">
              <a:solidFill>
                <a:srgbClr val="3557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48200" y="2105680"/>
              <a:ext cx="1036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bag of instances </a:t>
              </a:r>
              <a:endParaRPr lang="en-US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063286" y="2678668"/>
            <a:ext cx="150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rPr>
              <a:t>bag of labels</a:t>
            </a:r>
            <a:endParaRPr lang="en-US" dirty="0">
              <a:solidFill>
                <a:srgbClr val="35577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Left Bracket 32"/>
          <p:cNvSpPr/>
          <p:nvPr/>
        </p:nvSpPr>
        <p:spPr>
          <a:xfrm rot="5400000">
            <a:off x="3681367" y="861998"/>
            <a:ext cx="237006" cy="4551739"/>
          </a:xfrm>
          <a:prstGeom prst="leftBracket">
            <a:avLst/>
          </a:prstGeom>
          <a:ln w="25400">
            <a:solidFill>
              <a:srgbClr val="35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2"/>
          <p:cNvSpPr/>
          <p:nvPr/>
        </p:nvSpPr>
        <p:spPr>
          <a:xfrm>
            <a:off x="0" y="6435969"/>
            <a:ext cx="9144000" cy="422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Roadmap</a:t>
            </a:r>
            <a:endParaRPr kumimoji="1" lang="zh-CN" altLang="en-US" dirty="0"/>
          </a:p>
        </p:txBody>
      </p:sp>
      <p:pic>
        <p:nvPicPr>
          <p:cNvPr id="4" name="图片 5" descr="Misc-Buddy-Blue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1998" y="2699502"/>
            <a:ext cx="458637" cy="496857"/>
          </a:xfrm>
          <a:prstGeom prst="rect">
            <a:avLst/>
          </a:prstGeom>
        </p:spPr>
      </p:pic>
      <p:sp>
        <p:nvSpPr>
          <p:cNvPr id="5" name="右箭头 16"/>
          <p:cNvSpPr/>
          <p:nvPr/>
        </p:nvSpPr>
        <p:spPr>
          <a:xfrm>
            <a:off x="3275856" y="2726055"/>
            <a:ext cx="664689" cy="332526"/>
          </a:xfrm>
          <a:prstGeom prst="rightArrow">
            <a:avLst/>
          </a:prstGeom>
          <a:solidFill>
            <a:srgbClr val="FF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16"/>
          <p:cNvSpPr/>
          <p:nvPr/>
        </p:nvSpPr>
        <p:spPr>
          <a:xfrm>
            <a:off x="5735206" y="2726055"/>
            <a:ext cx="664689" cy="332526"/>
          </a:xfrm>
          <a:prstGeom prst="rightArrow">
            <a:avLst/>
          </a:prstGeom>
          <a:solidFill>
            <a:srgbClr val="FF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366661" y="1866981"/>
            <a:ext cx="1980938" cy="1667262"/>
            <a:chOff x="6825208" y="1796818"/>
            <a:chExt cx="2556284" cy="2250251"/>
          </a:xfrm>
        </p:grpSpPr>
        <p:pic>
          <p:nvPicPr>
            <p:cNvPr id="14" name="图片 13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9304" y="2564904"/>
              <a:ext cx="654632" cy="709185"/>
            </a:xfrm>
            <a:prstGeom prst="rect">
              <a:avLst/>
            </a:prstGeom>
          </p:spPr>
        </p:pic>
        <p:pic>
          <p:nvPicPr>
            <p:cNvPr id="15" name="图片 14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7236" y="1796818"/>
              <a:ext cx="504056" cy="546061"/>
            </a:xfrm>
            <a:prstGeom prst="rect">
              <a:avLst/>
            </a:prstGeom>
          </p:spPr>
        </p:pic>
        <p:pic>
          <p:nvPicPr>
            <p:cNvPr id="16" name="图片 15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77436" y="2054847"/>
              <a:ext cx="504056" cy="546061"/>
            </a:xfrm>
            <a:prstGeom prst="rect">
              <a:avLst/>
            </a:prstGeom>
          </p:spPr>
        </p:pic>
        <p:pic>
          <p:nvPicPr>
            <p:cNvPr id="17" name="图片 16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41432" y="3062959"/>
              <a:ext cx="504056" cy="546061"/>
            </a:xfrm>
            <a:prstGeom prst="rect">
              <a:avLst/>
            </a:prstGeom>
          </p:spPr>
        </p:pic>
        <p:pic>
          <p:nvPicPr>
            <p:cNvPr id="18" name="图片 17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1312" y="3501008"/>
              <a:ext cx="504056" cy="546061"/>
            </a:xfrm>
            <a:prstGeom prst="rect">
              <a:avLst/>
            </a:prstGeom>
          </p:spPr>
        </p:pic>
        <p:pic>
          <p:nvPicPr>
            <p:cNvPr id="19" name="图片 18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5208" y="3320988"/>
              <a:ext cx="504056" cy="546061"/>
            </a:xfrm>
            <a:prstGeom prst="rect">
              <a:avLst/>
            </a:prstGeom>
          </p:spPr>
        </p:pic>
        <p:cxnSp>
          <p:nvCxnSpPr>
            <p:cNvPr id="20" name="直接连接符 7"/>
            <p:cNvCxnSpPr/>
            <p:nvPr/>
          </p:nvCxnSpPr>
          <p:spPr>
            <a:xfrm>
              <a:off x="7473280" y="2342879"/>
              <a:ext cx="324036" cy="50405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3" name="直接连接符 7"/>
            <p:cNvCxnSpPr/>
            <p:nvPr/>
          </p:nvCxnSpPr>
          <p:spPr>
            <a:xfrm flipV="1">
              <a:off x="8301372" y="2594908"/>
              <a:ext cx="468052" cy="22202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7" name="直接连接符 7"/>
            <p:cNvCxnSpPr>
              <a:endCxn id="16" idx="1"/>
            </p:cNvCxnSpPr>
            <p:nvPr/>
          </p:nvCxnSpPr>
          <p:spPr>
            <a:xfrm>
              <a:off x="7653300" y="2162859"/>
              <a:ext cx="1224136" cy="16501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1" name="直接连接符 7"/>
            <p:cNvCxnSpPr>
              <a:endCxn id="17" idx="1"/>
            </p:cNvCxnSpPr>
            <p:nvPr/>
          </p:nvCxnSpPr>
          <p:spPr>
            <a:xfrm>
              <a:off x="8301372" y="3206975"/>
              <a:ext cx="540060" cy="12901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4" name="直接连接符 7"/>
            <p:cNvCxnSpPr>
              <a:stCxn id="18" idx="3"/>
            </p:cNvCxnSpPr>
            <p:nvPr/>
          </p:nvCxnSpPr>
          <p:spPr>
            <a:xfrm flipV="1">
              <a:off x="8265368" y="3501008"/>
              <a:ext cx="540060" cy="27303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7" name="直接连接符 7"/>
            <p:cNvCxnSpPr>
              <a:stCxn id="18" idx="0"/>
              <a:endCxn id="14" idx="2"/>
            </p:cNvCxnSpPr>
            <p:nvPr/>
          </p:nvCxnSpPr>
          <p:spPr>
            <a:xfrm flipV="1">
              <a:off x="8013340" y="3274089"/>
              <a:ext cx="3280" cy="22691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9" name="直接连接符 7"/>
            <p:cNvCxnSpPr/>
            <p:nvPr/>
          </p:nvCxnSpPr>
          <p:spPr>
            <a:xfrm flipV="1">
              <a:off x="7257256" y="3248980"/>
              <a:ext cx="468052" cy="25202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</p:grpSp>
      <p:sp>
        <p:nvSpPr>
          <p:cNvPr id="44" name="矩形 43"/>
          <p:cNvSpPr/>
          <p:nvPr/>
        </p:nvSpPr>
        <p:spPr>
          <a:xfrm>
            <a:off x="1772468" y="1401698"/>
            <a:ext cx="1577696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215" dirty="0">
                <a:solidFill>
                  <a:srgbClr val="C00000"/>
                </a:solidFill>
              </a:rPr>
              <a:t>User</a:t>
            </a:r>
            <a:endParaRPr kumimoji="1" lang="zh-CN" altLang="en-US" sz="2215" dirty="0">
              <a:solidFill>
                <a:srgbClr val="C00000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040249" y="1401698"/>
            <a:ext cx="1577696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215" dirty="0">
                <a:solidFill>
                  <a:srgbClr val="C00000"/>
                </a:solidFill>
              </a:rPr>
              <a:t>Tie</a:t>
            </a:r>
            <a:endParaRPr kumimoji="1" lang="zh-CN" altLang="en-US" sz="2215" dirty="0">
              <a:solidFill>
                <a:srgbClr val="C00000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233723" y="1401698"/>
            <a:ext cx="2259943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215" dirty="0" smtClean="0">
                <a:solidFill>
                  <a:srgbClr val="C00000"/>
                </a:solidFill>
              </a:rPr>
              <a:t>Structure</a:t>
            </a:r>
            <a:endParaRPr kumimoji="1" lang="zh-CN" altLang="en-US" sz="2215" dirty="0">
              <a:solidFill>
                <a:srgbClr val="C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06342" y="2498435"/>
            <a:ext cx="1529538" cy="761505"/>
            <a:chOff x="3287643" y="2558903"/>
            <a:chExt cx="2061401" cy="1044116"/>
          </a:xfrm>
        </p:grpSpPr>
        <p:pic>
          <p:nvPicPr>
            <p:cNvPr id="6" name="图片 5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7643" y="2666915"/>
              <a:ext cx="654632" cy="709185"/>
            </a:xfrm>
            <a:prstGeom prst="rect">
              <a:avLst/>
            </a:prstGeom>
          </p:spPr>
        </p:pic>
        <p:pic>
          <p:nvPicPr>
            <p:cNvPr id="7" name="图片 6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4412" y="2666915"/>
              <a:ext cx="654632" cy="709185"/>
            </a:xfrm>
            <a:prstGeom prst="rect">
              <a:avLst/>
            </a:prstGeom>
          </p:spPr>
        </p:pic>
        <p:cxnSp>
          <p:nvCxnSpPr>
            <p:cNvPr id="9" name="直接连接符 35"/>
            <p:cNvCxnSpPr/>
            <p:nvPr/>
          </p:nvCxnSpPr>
          <p:spPr>
            <a:xfrm flipH="1">
              <a:off x="3938328" y="3098963"/>
              <a:ext cx="844062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矩形 41"/>
            <p:cNvSpPr/>
            <p:nvPr/>
          </p:nvSpPr>
          <p:spPr>
            <a:xfrm>
              <a:off x="3650296" y="2558903"/>
              <a:ext cx="1332148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77" dirty="0">
                  <a:solidFill>
                    <a:schemeClr val="tx1"/>
                  </a:solidFill>
                </a:rPr>
                <a:t>tie</a:t>
              </a:r>
              <a:endParaRPr kumimoji="1" lang="zh-CN" altLang="en-US" sz="1477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曲线连接符 7"/>
            <p:cNvCxnSpPr>
              <a:stCxn id="6" idx="2"/>
              <a:endCxn id="7" idx="2"/>
            </p:cNvCxnSpPr>
            <p:nvPr/>
          </p:nvCxnSpPr>
          <p:spPr>
            <a:xfrm rot="16200000" flipH="1">
              <a:off x="4318343" y="2672715"/>
              <a:ext cx="12700" cy="1406769"/>
            </a:xfrm>
            <a:prstGeom prst="curvedConnector3">
              <a:avLst>
                <a:gd name="adj1" fmla="val 2493110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3650296" y="3242979"/>
              <a:ext cx="1332148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77" dirty="0">
                  <a:solidFill>
                    <a:srgbClr val="0000FF"/>
                  </a:solidFill>
                </a:rPr>
                <a:t>Influence</a:t>
              </a:r>
              <a:endParaRPr kumimoji="1" lang="zh-CN" altLang="en-US" sz="1477" dirty="0">
                <a:solidFill>
                  <a:srgbClr val="0000FF"/>
                </a:solidFill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713837" y="3667520"/>
            <a:ext cx="1694958" cy="8820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1662" dirty="0">
                <a:solidFill>
                  <a:schemeClr val="tx1"/>
                </a:solidFill>
              </a:rPr>
              <a:t>- User </a:t>
            </a:r>
            <a:r>
              <a:rPr kumimoji="1" lang="en-US" altLang="zh-CN" sz="1662" dirty="0" smtClean="0">
                <a:solidFill>
                  <a:schemeClr val="tx1"/>
                </a:solidFill>
              </a:rPr>
              <a:t>Modeling</a:t>
            </a:r>
            <a:endParaRPr kumimoji="1" lang="en-US" altLang="zh-CN" sz="1662" dirty="0">
              <a:solidFill>
                <a:schemeClr val="tx1"/>
              </a:solidFill>
            </a:endParaRP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Demographics</a:t>
            </a: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Social Role</a:t>
            </a:r>
          </a:p>
        </p:txBody>
      </p:sp>
      <p:cxnSp>
        <p:nvCxnSpPr>
          <p:cNvPr id="47" name="Straight Connector 13"/>
          <p:cNvCxnSpPr/>
          <p:nvPr/>
        </p:nvCxnSpPr>
        <p:spPr>
          <a:xfrm>
            <a:off x="617099" y="4791613"/>
            <a:ext cx="8075974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3940545" y="3667346"/>
            <a:ext cx="1861130" cy="8822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1662" dirty="0">
                <a:solidFill>
                  <a:schemeClr val="tx1"/>
                </a:solidFill>
              </a:rPr>
              <a:t>- Social Tie/Link</a:t>
            </a: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</a:t>
            </a:r>
            <a:r>
              <a:rPr kumimoji="1" lang="en-US" altLang="zh-CN" sz="1662" dirty="0" err="1">
                <a:solidFill>
                  <a:schemeClr val="tx1"/>
                </a:solidFill>
              </a:rPr>
              <a:t>Homophily</a:t>
            </a:r>
            <a:endParaRPr kumimoji="1" lang="en-US" altLang="zh-CN" sz="1662" dirty="0">
              <a:solidFill>
                <a:schemeClr val="tx1"/>
              </a:solidFill>
            </a:endParaRP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Social Influence</a:t>
            </a:r>
          </a:p>
        </p:txBody>
      </p:sp>
      <p:sp>
        <p:nvSpPr>
          <p:cNvPr id="38" name="矩形 37"/>
          <p:cNvSpPr/>
          <p:nvPr/>
        </p:nvSpPr>
        <p:spPr>
          <a:xfrm>
            <a:off x="6376713" y="3661642"/>
            <a:ext cx="1960833" cy="88794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1662" dirty="0">
                <a:solidFill>
                  <a:schemeClr val="tx1"/>
                </a:solidFill>
              </a:rPr>
              <a:t>- Triad Formation</a:t>
            </a: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Community</a:t>
            </a:r>
          </a:p>
          <a:p>
            <a:r>
              <a:rPr kumimoji="1" lang="en-US" altLang="zh-CN" sz="1662" dirty="0">
                <a:solidFill>
                  <a:srgbClr val="000000"/>
                </a:solidFill>
              </a:rPr>
              <a:t>- Group Behavior</a:t>
            </a:r>
          </a:p>
        </p:txBody>
      </p:sp>
      <p:sp>
        <p:nvSpPr>
          <p:cNvPr id="40" name="Oval 39"/>
          <p:cNvSpPr/>
          <p:nvPr/>
        </p:nvSpPr>
        <p:spPr>
          <a:xfrm>
            <a:off x="3009981" y="5737658"/>
            <a:ext cx="3265445" cy="782148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400" smtClean="0">
                <a:solidFill>
                  <a:srgbClr val="000090"/>
                </a:solidFill>
              </a:rPr>
              <a:t>BIG Networks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40422" y="4991020"/>
            <a:ext cx="2392881" cy="541506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46" dirty="0">
                <a:solidFill>
                  <a:srgbClr val="800000"/>
                </a:solidFill>
              </a:rPr>
              <a:t>Social Theories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904344" y="4991020"/>
            <a:ext cx="2492585" cy="541506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46">
                <a:solidFill>
                  <a:srgbClr val="800000"/>
                </a:solidFill>
              </a:rPr>
              <a:t>Graph Theories</a:t>
            </a:r>
            <a:endParaRPr lang="en-US" sz="1846" dirty="0">
              <a:solidFill>
                <a:srgbClr val="800000"/>
              </a:solidFill>
            </a:endParaRPr>
          </a:p>
        </p:txBody>
      </p:sp>
      <p:sp>
        <p:nvSpPr>
          <p:cNvPr id="54" name="Right Arrow 53"/>
          <p:cNvSpPr/>
          <p:nvPr/>
        </p:nvSpPr>
        <p:spPr>
          <a:xfrm rot="16200000">
            <a:off x="4479441" y="4269880"/>
            <a:ext cx="281354" cy="11254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 rot="16200000">
            <a:off x="4479441" y="5034273"/>
            <a:ext cx="281354" cy="11254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13"/>
          <p:cNvCxnSpPr/>
          <p:nvPr/>
        </p:nvCxnSpPr>
        <p:spPr>
          <a:xfrm flipH="1" flipV="1">
            <a:off x="1433606" y="1169377"/>
            <a:ext cx="7740" cy="396232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43"/>
          <p:cNvSpPr/>
          <p:nvPr/>
        </p:nvSpPr>
        <p:spPr>
          <a:xfrm>
            <a:off x="218287" y="3993986"/>
            <a:ext cx="1215319" cy="405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31" dirty="0" err="1">
                <a:solidFill>
                  <a:srgbClr val="C00000"/>
                </a:solidFill>
              </a:rPr>
              <a:t>Big&amp;Big</a:t>
            </a:r>
            <a:endParaRPr kumimoji="1" lang="zh-CN" altLang="en-US" sz="2031" dirty="0">
              <a:solidFill>
                <a:srgbClr val="C00000"/>
              </a:solidFill>
            </a:endParaRPr>
          </a:p>
        </p:txBody>
      </p:sp>
      <p:sp>
        <p:nvSpPr>
          <p:cNvPr id="60" name="矩形 43"/>
          <p:cNvSpPr/>
          <p:nvPr/>
        </p:nvSpPr>
        <p:spPr>
          <a:xfrm>
            <a:off x="218286" y="2764311"/>
            <a:ext cx="1215319" cy="405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31" dirty="0">
                <a:solidFill>
                  <a:srgbClr val="C00000"/>
                </a:solidFill>
              </a:rPr>
              <a:t>Dynamic</a:t>
            </a:r>
            <a:endParaRPr kumimoji="1" lang="zh-CN" altLang="en-US" sz="2031" dirty="0">
              <a:solidFill>
                <a:srgbClr val="C00000"/>
              </a:solidFill>
            </a:endParaRPr>
          </a:p>
        </p:txBody>
      </p:sp>
      <p:sp>
        <p:nvSpPr>
          <p:cNvPr id="61" name="矩形 43"/>
          <p:cNvSpPr/>
          <p:nvPr/>
        </p:nvSpPr>
        <p:spPr>
          <a:xfrm>
            <a:off x="218286" y="1601105"/>
            <a:ext cx="1215319" cy="405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31" dirty="0">
                <a:solidFill>
                  <a:srgbClr val="C00000"/>
                </a:solidFill>
              </a:rPr>
              <a:t>Heterogeneous</a:t>
            </a:r>
            <a:endParaRPr kumimoji="1" lang="zh-CN" altLang="en-US" sz="2031" dirty="0">
              <a:solidFill>
                <a:srgbClr val="C00000"/>
              </a:solidFill>
            </a:endParaRPr>
          </a:p>
        </p:txBody>
      </p:sp>
      <p:sp>
        <p:nvSpPr>
          <p:cNvPr id="62" name="矩形 43"/>
          <p:cNvSpPr/>
          <p:nvPr/>
        </p:nvSpPr>
        <p:spPr>
          <a:xfrm>
            <a:off x="868621" y="843681"/>
            <a:ext cx="629770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62">
                <a:solidFill>
                  <a:schemeClr val="bg1">
                    <a:lumMod val="50000"/>
                  </a:schemeClr>
                </a:solidFill>
              </a:rPr>
              <a:t>data</a:t>
            </a:r>
            <a:endParaRPr kumimoji="1" lang="zh-CN" altLang="en-US" sz="1662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矩形 43"/>
          <p:cNvSpPr/>
          <p:nvPr/>
        </p:nvSpPr>
        <p:spPr>
          <a:xfrm>
            <a:off x="8161323" y="4791613"/>
            <a:ext cx="732098" cy="34008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62">
                <a:solidFill>
                  <a:schemeClr val="bg1">
                    <a:lumMod val="50000"/>
                  </a:schemeClr>
                </a:solidFill>
              </a:rPr>
              <a:t>social</a:t>
            </a:r>
            <a:endParaRPr kumimoji="1" lang="zh-CN" altLang="en-US" sz="1662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162888" y="2055070"/>
            <a:ext cx="914400" cy="2813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rgbClr val="0000CC"/>
                </a:solidFill>
              </a:rPr>
              <a:t>Micro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547353" y="2055070"/>
            <a:ext cx="914400" cy="2813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CC"/>
                </a:solidFill>
              </a:rPr>
              <a:t>Macro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36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 Prediction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1537667"/>
            <a:ext cx="8077200" cy="1600200"/>
          </a:xfrm>
          <a:prstGeom prst="rect">
            <a:avLst/>
          </a:prstGeom>
        </p:spPr>
        <p:txBody>
          <a:bodyPr/>
          <a:lstStyle>
            <a:lvl1pPr marL="309541" indent="-309541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89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1pPr>
            <a:lvl2pPr marL="670672" indent="-257951" algn="l" defTabSz="82544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27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2pPr>
            <a:lvl3pPr marL="1031802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3pPr>
            <a:lvl4pPr marL="1444523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6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4pPr>
            <a:lvl5pPr marL="1857243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6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5pPr>
            <a:lvl6pPr marL="2269964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2685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95406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08126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Infer Users’ Gender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and Age </a:t>
            </a:r>
            <a:r>
              <a:rPr lang="en-US" altLang="zh-CN" sz="2000" i="1" dirty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Simultaneously.</a:t>
            </a:r>
          </a:p>
          <a:p>
            <a:pPr lvl="1" algn="just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Model correlations between gender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and attributes </a:t>
            </a:r>
            <a:r>
              <a:rPr lang="en-US" sz="18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Network </a:t>
            </a:r>
            <a:r>
              <a:rPr lang="en-US" sz="18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18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</a:p>
          <a:p>
            <a:pPr lvl="1" algn="just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Model correlations between age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and attributes </a:t>
            </a:r>
            <a:r>
              <a:rPr lang="en-US" sz="18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Network </a:t>
            </a:r>
            <a:r>
              <a:rPr lang="en-US" sz="18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18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</a:p>
          <a:p>
            <a:pPr lvl="1" algn="just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Model interrelations between </a:t>
            </a:r>
            <a:r>
              <a:rPr lang="en-US" sz="1800" i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1800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1800" i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1800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</a:p>
          <a:p>
            <a:pPr lvl="1" algn="just">
              <a:buClr>
                <a:srgbClr val="DFB307"/>
              </a:buClr>
              <a:buFont typeface="Arial" charset="0"/>
              <a:buChar char="•"/>
            </a:pPr>
            <a:endParaRPr lang="en-US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412721" lvl="1" indent="0" algn="just">
              <a:buClr>
                <a:srgbClr val="DFB307"/>
              </a:buClr>
              <a:buNone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602524" y="3124200"/>
            <a:ext cx="3722077" cy="2730044"/>
            <a:chOff x="2602523" y="1269481"/>
            <a:chExt cx="3722077" cy="2730044"/>
          </a:xfrm>
        </p:grpSpPr>
        <p:sp>
          <p:nvSpPr>
            <p:cNvPr id="31" name="Rectangle 30"/>
            <p:cNvSpPr/>
            <p:nvPr/>
          </p:nvSpPr>
          <p:spPr>
            <a:xfrm>
              <a:off x="2834352" y="1650481"/>
              <a:ext cx="448574" cy="1752600"/>
            </a:xfrm>
            <a:prstGeom prst="rect">
              <a:avLst/>
            </a:prstGeom>
            <a:noFill/>
            <a:ln w="25400">
              <a:solidFill>
                <a:srgbClr val="DEB4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Y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14800" y="1650481"/>
              <a:ext cx="2209800" cy="1752600"/>
            </a:xfrm>
            <a:prstGeom prst="rect">
              <a:avLst/>
            </a:prstGeom>
            <a:noFill/>
            <a:ln w="25400">
              <a:solidFill>
                <a:srgbClr val="DEB4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770339" y="1269481"/>
              <a:ext cx="1143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features</a:t>
              </a:r>
              <a:endParaRPr lang="en-US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61294" y="1269481"/>
              <a:ext cx="8295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gender</a:t>
              </a:r>
              <a:endParaRPr lang="en-US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81104" y="3599415"/>
              <a:ext cx="1689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P(</a:t>
              </a:r>
              <a:r>
                <a:rPr lang="en-US" sz="2000" i="1" dirty="0">
                  <a:solidFill>
                    <a:srgbClr val="32CC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Y, Z</a:t>
              </a:r>
              <a:r>
                <a:rPr lang="en-US" sz="2000" i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| </a:t>
              </a:r>
              <a:r>
                <a:rPr lang="en-US" sz="2000" i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</a:t>
              </a:r>
              <a:r>
                <a:rPr lang="en-US" sz="2000" i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 </a:t>
              </a:r>
              <a:r>
                <a:rPr lang="en-US" sz="2000" b="1" i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2000" i="1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480539" y="1650481"/>
              <a:ext cx="448574" cy="1752600"/>
            </a:xfrm>
            <a:prstGeom prst="rect">
              <a:avLst/>
            </a:prstGeom>
            <a:noFill/>
            <a:ln w="25400">
              <a:solidFill>
                <a:srgbClr val="DEB4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Z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04339" y="1269481"/>
              <a:ext cx="609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557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age</a:t>
              </a:r>
              <a:endParaRPr lang="en-US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602523" y="1726681"/>
              <a:ext cx="370606" cy="1600199"/>
              <a:chOff x="2602523" y="1726681"/>
              <a:chExt cx="370606" cy="1600199"/>
            </a:xfrm>
          </p:grpSpPr>
          <p:sp>
            <p:nvSpPr>
              <p:cNvPr id="65" name="Arc 64"/>
              <p:cNvSpPr/>
              <p:nvPr/>
            </p:nvSpPr>
            <p:spPr>
              <a:xfrm rot="10800000">
                <a:off x="2602524" y="1726681"/>
                <a:ext cx="366668" cy="533400"/>
              </a:xfrm>
              <a:prstGeom prst="arc">
                <a:avLst>
                  <a:gd name="adj1" fmla="val 16166914"/>
                  <a:gd name="adj2" fmla="val 5541224"/>
                </a:avLst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Arc 65"/>
              <p:cNvSpPr/>
              <p:nvPr/>
            </p:nvSpPr>
            <p:spPr>
              <a:xfrm rot="10800000">
                <a:off x="2603250" y="1993380"/>
                <a:ext cx="365942" cy="800101"/>
              </a:xfrm>
              <a:prstGeom prst="arc">
                <a:avLst>
                  <a:gd name="adj1" fmla="val 16166914"/>
                  <a:gd name="adj2" fmla="val 5500718"/>
                </a:avLst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/>
              <p:cNvSpPr/>
              <p:nvPr/>
            </p:nvSpPr>
            <p:spPr>
              <a:xfrm rot="10800000">
                <a:off x="2602524" y="2526781"/>
                <a:ext cx="366668" cy="533400"/>
              </a:xfrm>
              <a:prstGeom prst="arc">
                <a:avLst>
                  <a:gd name="adj1" fmla="val 16166914"/>
                  <a:gd name="adj2" fmla="val 5459631"/>
                </a:avLst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Arc 67"/>
              <p:cNvSpPr/>
              <p:nvPr/>
            </p:nvSpPr>
            <p:spPr>
              <a:xfrm rot="10800000">
                <a:off x="2602523" y="3060181"/>
                <a:ext cx="370606" cy="266699"/>
              </a:xfrm>
              <a:prstGeom prst="arc">
                <a:avLst>
                  <a:gd name="adj1" fmla="val 16166914"/>
                  <a:gd name="adj2" fmla="val 5458239"/>
                </a:avLst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Arc 63"/>
            <p:cNvSpPr/>
            <p:nvPr/>
          </p:nvSpPr>
          <p:spPr>
            <a:xfrm rot="5400000">
              <a:off x="3204362" y="3179943"/>
              <a:ext cx="366668" cy="533400"/>
            </a:xfrm>
            <a:prstGeom prst="arc">
              <a:avLst>
                <a:gd name="adj1" fmla="val 16209430"/>
                <a:gd name="adj2" fmla="val 5500718"/>
              </a:avLst>
            </a:prstGeom>
            <a:ln w="15875">
              <a:solidFill>
                <a:srgbClr val="32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71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 Prediction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90600" y="3430089"/>
            <a:ext cx="3276600" cy="723900"/>
          </a:xfrm>
          <a:prstGeom prst="rect">
            <a:avLst/>
          </a:prstGeom>
          <a:solidFill>
            <a:srgbClr val="2FB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Input: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G = (V</a:t>
            </a:r>
            <a:r>
              <a:rPr lang="en-US" sz="2000" i="1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0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V</a:t>
            </a:r>
            <a:r>
              <a:rPr lang="en-US" sz="2000" i="1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US" sz="20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E, </a:t>
            </a:r>
            <a:r>
              <a:rPr lang="en-US" sz="2000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2000" i="1" baseline="30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0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000" i="1" dirty="0">
                <a:solidFill>
                  <a:srgbClr val="DFB307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000" i="1" baseline="30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0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), 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78186" y="3429000"/>
            <a:ext cx="2209800" cy="723900"/>
          </a:xfrm>
          <a:prstGeom prst="rect">
            <a:avLst/>
          </a:prstGeom>
          <a:solidFill>
            <a:srgbClr val="2FB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Output: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f(G, 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0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sz="20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r>
              <a:rPr lang="en-US" sz="20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000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2000" i="1" baseline="30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US" sz="20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000" i="1" dirty="0">
                <a:solidFill>
                  <a:srgbClr val="DFB307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000" i="1" baseline="30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US" sz="20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20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523925" y="3648966"/>
            <a:ext cx="333688" cy="283969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3400" y="4572000"/>
            <a:ext cx="8839200" cy="1629666"/>
          </a:xfrm>
          <a:prstGeom prst="rect">
            <a:avLst/>
          </a:prstGeom>
        </p:spPr>
        <p:txBody>
          <a:bodyPr/>
          <a:lstStyle>
            <a:lvl1pPr marL="309541" indent="-309541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89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1pPr>
            <a:lvl2pPr marL="670672" indent="-257951" algn="l" defTabSz="82544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27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2pPr>
            <a:lvl3pPr marL="1031802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3pPr>
            <a:lvl4pPr marL="1444523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6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4pPr>
            <a:lvl5pPr marL="1857243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6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5pPr>
            <a:lvl6pPr marL="2269964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2685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95406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08126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Gender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</a:p>
          <a:p>
            <a:pPr lvl="1" algn="just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Male (55%) / Female (45%)</a:t>
            </a:r>
          </a:p>
          <a:p>
            <a:pPr algn="just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Age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</a:p>
          <a:p>
            <a:pPr lvl="1" algn="just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Young (18-24) / Young-Adult (25-34) / Middle-Age (35-49) / Senior (&gt;49)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33400" y="1537667"/>
            <a:ext cx="8077200" cy="1600200"/>
          </a:xfrm>
          <a:prstGeom prst="rect">
            <a:avLst/>
          </a:prstGeom>
        </p:spPr>
        <p:txBody>
          <a:bodyPr/>
          <a:lstStyle>
            <a:lvl1pPr marL="309541" indent="-309541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89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1pPr>
            <a:lvl2pPr marL="670672" indent="-257951" algn="l" defTabSz="82544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27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2pPr>
            <a:lvl3pPr marL="1031802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3pPr>
            <a:lvl4pPr marL="1444523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6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4pPr>
            <a:lvl5pPr marL="1857243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6" kern="1200">
                <a:solidFill>
                  <a:schemeClr val="tx1"/>
                </a:solidFill>
                <a:latin typeface="HelveticaNeueLT Pro 45 Lt" pitchFamily="34" charset="0"/>
                <a:ea typeface="+mn-ea"/>
                <a:cs typeface="+mn-cs"/>
              </a:defRPr>
            </a:lvl5pPr>
            <a:lvl6pPr marL="2269964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2685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95406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08126" indent="-206360" algn="l" defTabSz="8254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Infer Users’ Gender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and Age </a:t>
            </a:r>
            <a:r>
              <a:rPr lang="en-US" altLang="zh-CN" sz="2000" i="1" dirty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Simultaneously.</a:t>
            </a:r>
          </a:p>
          <a:p>
            <a:pPr lvl="1" algn="just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Model correlations between gender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and attributes </a:t>
            </a:r>
            <a:r>
              <a:rPr lang="en-US" sz="18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Network </a:t>
            </a:r>
            <a:r>
              <a:rPr lang="en-US" sz="18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18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</a:p>
          <a:p>
            <a:pPr lvl="1" algn="just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Model correlations between age </a:t>
            </a:r>
            <a:r>
              <a:rPr lang="en-US" sz="1800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and attributes </a:t>
            </a:r>
            <a:r>
              <a:rPr lang="en-US" sz="18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Network </a:t>
            </a:r>
            <a:r>
              <a:rPr lang="en-US" sz="18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18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</a:p>
          <a:p>
            <a:pPr lvl="1" algn="just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Model interrelations between </a:t>
            </a:r>
            <a:r>
              <a:rPr lang="en-US" sz="1800" i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1800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1800" i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1800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</a:p>
          <a:p>
            <a:pPr lvl="1" algn="just">
              <a:buClr>
                <a:srgbClr val="DFB307"/>
              </a:buClr>
              <a:buFont typeface="Arial" charset="0"/>
              <a:buChar char="•"/>
            </a:pPr>
            <a:endParaRPr lang="en-US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412721" lvl="1" indent="0" algn="just">
              <a:buClr>
                <a:srgbClr val="DFB307"/>
              </a:buClr>
              <a:buNone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64" y="1469187"/>
            <a:ext cx="6149836" cy="38132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WhoAmI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9380" y="3524049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Attribute factor 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f()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5733" y="1534623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FF"/>
                </a:solidFill>
                <a:latin typeface="Times New Roman" charset="0"/>
                <a:ea typeface="Times New Roman" charset="0"/>
                <a:cs typeface="Times New Roman" charset="0"/>
              </a:rPr>
              <a:t>Dyadic factor </a:t>
            </a:r>
            <a:r>
              <a:rPr lang="en-US" sz="1600" i="1" dirty="0">
                <a:solidFill>
                  <a:srgbClr val="FF00FF"/>
                </a:solidFill>
                <a:latin typeface="Times New Roman" charset="0"/>
                <a:ea typeface="Times New Roman" charset="0"/>
                <a:cs typeface="Times New Roman" charset="0"/>
              </a:rPr>
              <a:t>g()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8990" y="1544531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Triadic factor </a:t>
            </a:r>
            <a:r>
              <a:rPr lang="en-US" sz="1600" i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h()</a:t>
            </a:r>
          </a:p>
        </p:txBody>
      </p:sp>
      <p:sp>
        <p:nvSpPr>
          <p:cNvPr id="8" name="Oval 7"/>
          <p:cNvSpPr/>
          <p:nvPr/>
        </p:nvSpPr>
        <p:spPr>
          <a:xfrm>
            <a:off x="5859656" y="2764735"/>
            <a:ext cx="274320" cy="274320"/>
          </a:xfrm>
          <a:prstGeom prst="ellipse">
            <a:avLst/>
          </a:prstGeom>
          <a:noFill/>
          <a:ln w="34925">
            <a:solidFill>
              <a:srgbClr val="35577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5577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621032" y="2698800"/>
            <a:ext cx="2785234" cy="1367134"/>
          </a:xfrm>
          <a:prstGeom prst="straightConnector1">
            <a:avLst/>
          </a:prstGeom>
          <a:ln w="22225">
            <a:solidFill>
              <a:srgbClr val="FF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305050" y="2291255"/>
            <a:ext cx="2000250" cy="697589"/>
          </a:xfrm>
          <a:prstGeom prst="straightConnector1">
            <a:avLst/>
          </a:prstGeom>
          <a:ln w="22225">
            <a:solidFill>
              <a:srgbClr val="0000CC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638800" y="3033039"/>
            <a:ext cx="274320" cy="274320"/>
          </a:xfrm>
          <a:prstGeom prst="ellipse">
            <a:avLst/>
          </a:prstGeom>
          <a:noFill/>
          <a:ln w="34925">
            <a:solidFill>
              <a:srgbClr val="35577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5577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5356989"/>
            <a:ext cx="5638800" cy="7298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48200" y="5433188"/>
            <a:ext cx="990600" cy="457200"/>
          </a:xfrm>
          <a:prstGeom prst="rect">
            <a:avLst/>
          </a:prstGeom>
          <a:noFill/>
          <a:ln w="2222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200" y="5433188"/>
            <a:ext cx="990600" cy="457200"/>
          </a:xfrm>
          <a:prstGeom prst="rect">
            <a:avLst/>
          </a:prstGeom>
          <a:noFill/>
          <a:ln w="22225">
            <a:solidFill>
              <a:srgbClr val="FF0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43800" y="5433188"/>
            <a:ext cx="990600" cy="457200"/>
          </a:xfrm>
          <a:prstGeom prst="rect">
            <a:avLst/>
          </a:prstGeom>
          <a:noFill/>
          <a:ln w="22225">
            <a:solidFill>
              <a:srgbClr val="30B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8391" y="546475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Joint Distribution: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417413"/>
            <a:ext cx="9143999" cy="440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Code is available at: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http://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arnetminer.org/demographic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5925" y="447239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Modeling social strategies</a:t>
            </a:r>
          </a:p>
          <a:p>
            <a:pPr algn="ctr"/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on ego networks</a:t>
            </a:r>
          </a:p>
        </p:txBody>
      </p:sp>
      <p:sp>
        <p:nvSpPr>
          <p:cNvPr id="20" name="Left Arrow 19"/>
          <p:cNvSpPr/>
          <p:nvPr/>
        </p:nvSpPr>
        <p:spPr>
          <a:xfrm rot="16200000">
            <a:off x="7459226" y="4099688"/>
            <a:ext cx="533400" cy="152400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Left Arrow 20"/>
          <p:cNvSpPr/>
          <p:nvPr/>
        </p:nvSpPr>
        <p:spPr>
          <a:xfrm rot="16200000" flipH="1">
            <a:off x="8264386" y="2740388"/>
            <a:ext cx="381000" cy="152400"/>
          </a:xfrm>
          <a:prstGeom prst="leftArrow">
            <a:avLst/>
          </a:prstGeom>
          <a:solidFill>
            <a:srgbClr val="3557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5577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5090" y="2266354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rPr>
              <a:t>Modeling interrelations</a:t>
            </a:r>
          </a:p>
          <a:p>
            <a:pPr algn="ctr"/>
            <a:r>
              <a:rPr lang="en-US" sz="1400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rPr>
              <a:t>between gender and 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34200" y="1143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FF"/>
                </a:solidFill>
                <a:latin typeface="Times New Roman" charset="0"/>
                <a:ea typeface="Times New Roman" charset="0"/>
                <a:cs typeface="Times New Roman" charset="0"/>
              </a:rPr>
              <a:t>Modeling social strategies on social tie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47800" y="114825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Modeling social strategies on social triad</a:t>
            </a:r>
          </a:p>
        </p:txBody>
      </p:sp>
      <p:sp>
        <p:nvSpPr>
          <p:cNvPr id="25" name="Left Arrow 24"/>
          <p:cNvSpPr/>
          <p:nvPr/>
        </p:nvSpPr>
        <p:spPr>
          <a:xfrm rot="1928413">
            <a:off x="3474913" y="1538731"/>
            <a:ext cx="533400" cy="152400"/>
          </a:xfrm>
          <a:prstGeom prst="leftArrow">
            <a:avLst/>
          </a:prstGeom>
          <a:solidFill>
            <a:srgbClr val="30B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Left Arrow 25"/>
          <p:cNvSpPr/>
          <p:nvPr/>
        </p:nvSpPr>
        <p:spPr>
          <a:xfrm rot="8592679">
            <a:off x="7042800" y="1531222"/>
            <a:ext cx="533400" cy="152400"/>
          </a:xfrm>
          <a:prstGeom prst="leftArrow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9800" y="301875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rPr>
              <a:t>Random variable</a:t>
            </a:r>
            <a:r>
              <a:rPr lang="en-US" sz="1600" b="1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rPr>
              <a:t> Y: Gender</a:t>
            </a:r>
            <a:endParaRPr lang="en-US" sz="1600" b="1" i="1" dirty="0">
              <a:solidFill>
                <a:srgbClr val="35577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25268" y="2722502"/>
            <a:ext cx="240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rPr>
              <a:t>Random variable</a:t>
            </a:r>
            <a:r>
              <a:rPr lang="en-US" sz="1600" b="1" dirty="0">
                <a:solidFill>
                  <a:srgbClr val="35577E"/>
                </a:solidFill>
                <a:latin typeface="Times New Roman" charset="0"/>
                <a:ea typeface="Times New Roman" charset="0"/>
                <a:cs typeface="Times New Roman" charset="0"/>
              </a:rPr>
              <a:t> Z: Age</a:t>
            </a:r>
            <a:endParaRPr lang="en-US" sz="1600" b="1" i="1" dirty="0">
              <a:solidFill>
                <a:srgbClr val="35577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WhoAmI</a:t>
            </a:r>
            <a:r>
              <a:rPr lang="en-US" dirty="0" smtClean="0"/>
              <a:t>: Experiments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1752601"/>
            <a:ext cx="8997149" cy="35679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5119" y="2133600"/>
            <a:ext cx="7620000" cy="3186952"/>
          </a:xfrm>
          <a:prstGeom prst="rect">
            <a:avLst/>
          </a:prstGeom>
          <a:solidFill>
            <a:srgbClr val="2FB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SzPct val="100000"/>
              <a:buFont typeface="Arial" charset="0"/>
              <a:buChar char="•"/>
            </a:pPr>
            <a:endParaRPr lang="en-US" sz="2400" dirty="0" smtClean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SzPct val="100000"/>
              <a:buFont typeface="Arial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Data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: active users (#contacts &gt;=5 in two months)</a:t>
            </a:r>
          </a:p>
          <a:p>
            <a:pPr marL="742950" lvl="1" indent="-285750" algn="just">
              <a:buClr>
                <a:srgbClr val="DFB307"/>
              </a:buClr>
              <a:buSzPct val="60000"/>
              <a:buFont typeface="STHeitiSC-Light" charset="-122"/>
              <a:buChar char="♣"/>
            </a:pPr>
            <a:endParaRPr lang="en-US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 algn="just"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&gt;1.09 million users in CALL </a:t>
            </a:r>
          </a:p>
          <a:p>
            <a:pPr marL="742950" lvl="1" indent="-285750" algn="just"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&gt;304 thousand users in SMS</a:t>
            </a:r>
          </a:p>
          <a:p>
            <a:pPr marL="742950" lvl="1" indent="-285750" algn="just">
              <a:buClr>
                <a:srgbClr val="FFFF00"/>
              </a:buClr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 algn="just"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50% as training data</a:t>
            </a:r>
          </a:p>
          <a:p>
            <a:pPr marL="742950" lvl="1" indent="-285750" algn="just"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50% as test data</a:t>
            </a:r>
          </a:p>
          <a:p>
            <a:pPr marL="742950" lvl="1" indent="-285750" algn="just">
              <a:buClr>
                <a:srgbClr val="DFB307"/>
              </a:buClr>
              <a:buFont typeface=".HelveticaNeueDeskInterface-Regular" charset="0"/>
              <a:buChar char="-"/>
            </a:pP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 algn="just">
              <a:buClr>
                <a:srgbClr val="DFB307"/>
              </a:buClr>
              <a:buFont typeface=".HelveticaNeueDeskInterface-Regular" charset="0"/>
              <a:buChar char="-"/>
            </a:pPr>
            <a:endParaRPr lang="en-US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 algn="just">
              <a:buClr>
                <a:srgbClr val="DFB307"/>
              </a:buClr>
              <a:buFont typeface=".HelveticaNeueDeskInterface-Regular" charset="0"/>
              <a:buChar char="-"/>
            </a:pPr>
            <a:endParaRPr lang="en-US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148" y="2743200"/>
            <a:ext cx="664029" cy="304800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971" y="4343400"/>
            <a:ext cx="664029" cy="304800"/>
          </a:xfrm>
          <a:prstGeom prst="rect">
            <a:avLst/>
          </a:prstGeom>
          <a:solidFill>
            <a:srgbClr val="00CC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WhoAmI</a:t>
            </a:r>
            <a:r>
              <a:rPr lang="en-US" dirty="0"/>
              <a:t>: Experiments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1752601"/>
            <a:ext cx="8997149" cy="35679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5119" y="2133600"/>
            <a:ext cx="7620000" cy="3415551"/>
          </a:xfrm>
          <a:prstGeom prst="rect">
            <a:avLst/>
          </a:prstGeom>
          <a:solidFill>
            <a:srgbClr val="2FB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Baselines:</a:t>
            </a:r>
            <a:r>
              <a:rPr lang="en-US" sz="2400" dirty="0">
                <a:solidFill>
                  <a:srgbClr val="DFB307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742950" lvl="1" indent="-285750" algn="just">
              <a:buClr>
                <a:srgbClr val="DFB307"/>
              </a:buClr>
              <a:buFont typeface=".HelveticaNeueDeskInterface-Regular" charset="0"/>
              <a:buChar char="-"/>
            </a:pPr>
            <a:endParaRPr lang="en-US" sz="1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LRC:  Logistic Regression</a:t>
            </a:r>
            <a:endParaRPr lang="en-US" baseline="300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SVM: Support Vector Machine</a:t>
            </a:r>
            <a:endParaRPr lang="en-US" baseline="300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NB:    Naïve Bayes</a:t>
            </a:r>
            <a:r>
              <a:rPr lang="en-US" baseline="300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RF:    Random 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Forest</a:t>
            </a: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BAG: Bagged Decision Tree</a:t>
            </a:r>
            <a:endParaRPr lang="en-US" baseline="300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RBF:  Gaussian Radial Basis </a:t>
            </a: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NN</a:t>
            </a:r>
            <a:endParaRPr lang="en-US" baseline="300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FGM: Factor Graph Model</a:t>
            </a: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b="1" i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DFG (</a:t>
            </a:r>
            <a:r>
              <a:rPr lang="en-US" b="1" i="1" dirty="0" err="1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WhoAmI</a:t>
            </a:r>
            <a:r>
              <a:rPr lang="en-US" b="1" i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9321" y="2209800"/>
            <a:ext cx="685799" cy="1524000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9321" y="3760118"/>
            <a:ext cx="685799" cy="1560433"/>
          </a:xfrm>
          <a:prstGeom prst="rect">
            <a:avLst/>
          </a:prstGeom>
          <a:solidFill>
            <a:srgbClr val="00CC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89920" y="2133600"/>
            <a:ext cx="3020681" cy="3415551"/>
          </a:xfrm>
          <a:prstGeom prst="rect">
            <a:avLst/>
          </a:prstGeom>
          <a:solidFill>
            <a:srgbClr val="2FB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Evaluation Metrics: </a:t>
            </a:r>
          </a:p>
          <a:p>
            <a:pPr marL="742950" lvl="1" indent="-285750" algn="just">
              <a:buClr>
                <a:srgbClr val="DFB307"/>
              </a:buClr>
              <a:buFont typeface=".HelveticaNeueDeskInterface-Regular" charset="0"/>
              <a:buChar char="-"/>
            </a:pPr>
            <a:endParaRPr lang="en-US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Weighted Precision</a:t>
            </a:r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Weighted Recall</a:t>
            </a: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Weighted F1 Measure</a:t>
            </a: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Accuracy</a:t>
            </a:r>
          </a:p>
          <a:p>
            <a:pPr marL="742950" lvl="2" indent="-285750">
              <a:spcBef>
                <a:spcPts val="300"/>
              </a:spcBef>
              <a:buClr>
                <a:srgbClr val="DFB307"/>
              </a:buClr>
              <a:buFont typeface=".HelveticaNeueDeskInterface-Regular" charset="0"/>
              <a:buChar char="-"/>
            </a:pPr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DFB307"/>
              </a:buClr>
              <a:buFont typeface=".HelveticaNeueDeskInterface-Regular" charset="0"/>
              <a:buChar char="-"/>
            </a:pPr>
            <a:endParaRPr lang="en-US" dirty="0" smtClean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DFB307"/>
              </a:buClr>
              <a:buFont typeface=".HelveticaNeueDeskInterface-Regular" charset="0"/>
              <a:buChar char="-"/>
            </a:pPr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DFB307"/>
              </a:buClr>
              <a:buFont typeface=".HelveticaNeueDeskInterface-Regular" charset="0"/>
              <a:buChar char="-"/>
            </a:pPr>
            <a:endParaRPr lang="en-US" dirty="0" smtClean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1981200"/>
            <a:ext cx="3733800" cy="152400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06681" y="1981201"/>
            <a:ext cx="3766668" cy="152400"/>
          </a:xfrm>
          <a:prstGeom prst="rect">
            <a:avLst/>
          </a:prstGeom>
          <a:solidFill>
            <a:srgbClr val="00CC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1752601"/>
            <a:ext cx="8997149" cy="35679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1" y="1752600"/>
            <a:ext cx="685799" cy="228600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1" y="1752601"/>
            <a:ext cx="685799" cy="228600"/>
          </a:xfrm>
          <a:prstGeom prst="rect">
            <a:avLst/>
          </a:prstGeom>
          <a:solidFill>
            <a:srgbClr val="00CC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57801" y="5091952"/>
            <a:ext cx="3815549" cy="228600"/>
          </a:xfrm>
          <a:prstGeom prst="rect">
            <a:avLst/>
          </a:prstGeom>
          <a:solidFill>
            <a:srgbClr val="00CC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57800" y="3536575"/>
            <a:ext cx="3815549" cy="228600"/>
          </a:xfrm>
          <a:prstGeom prst="rect">
            <a:avLst/>
          </a:prstGeom>
          <a:solidFill>
            <a:srgbClr val="00CC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0" y="3536575"/>
            <a:ext cx="3733798" cy="228600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0" y="5091952"/>
            <a:ext cx="3733798" cy="228600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828800"/>
            <a:ext cx="7620000" cy="3581400"/>
          </a:xfrm>
          <a:prstGeom prst="rect">
            <a:avLst/>
          </a:prstGeom>
          <a:solidFill>
            <a:srgbClr val="2FB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Predictability of User Demographic Profiles</a:t>
            </a:r>
          </a:p>
          <a:p>
            <a:pPr marL="742950" lvl="1" indent="-285750" algn="just">
              <a:buClr>
                <a:srgbClr val="DFB307"/>
              </a:buClr>
              <a:buFont typeface=".HelveticaNeueDeskInterface-Regular" charset="0"/>
              <a:buChar char="-"/>
            </a:pPr>
            <a:endParaRPr lang="en-US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The proposed </a:t>
            </a:r>
            <a:r>
              <a:rPr lang="en-US" i="1" dirty="0" err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WhoAmI</a:t>
            </a:r>
            <a:r>
              <a:rPr lang="en-US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(DFG) outperforms baselines by up to </a:t>
            </a:r>
            <a:r>
              <a:rPr lang="en-US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10%</a:t>
            </a:r>
            <a:r>
              <a:rPr lang="en-US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in terms of F1-Meausre. </a:t>
            </a:r>
          </a:p>
          <a:p>
            <a:pPr marL="742950" lvl="2" indent="-285750">
              <a:spcBef>
                <a:spcPts val="300"/>
              </a:spcBef>
              <a:buClr>
                <a:srgbClr val="DFB307"/>
              </a:buClr>
              <a:buFont typeface="Arial" charset="0"/>
              <a:buChar char="•"/>
            </a:pPr>
            <a:endParaRPr lang="en-US" dirty="0" smtClean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We can infer 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80%</a:t>
            </a:r>
            <a:r>
              <a:rPr lang="en-US" dirty="0" smtClean="0">
                <a:solidFill>
                  <a:srgbClr val="DFB307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of users’ 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gender </a:t>
            </a: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from the CALL network</a:t>
            </a: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We can infer 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73%</a:t>
            </a:r>
            <a:r>
              <a:rPr lang="en-US" dirty="0" smtClean="0">
                <a:solidFill>
                  <a:srgbClr val="DFB307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of users’ 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age </a:t>
            </a: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from the SMS network</a:t>
            </a:r>
          </a:p>
          <a:p>
            <a:pPr marL="742950" lvl="2" indent="-285750">
              <a:spcBef>
                <a:spcPts val="300"/>
              </a:spcBef>
              <a:buClr>
                <a:srgbClr val="DFB307"/>
              </a:buClr>
              <a:buFont typeface="Arial" charset="0"/>
              <a:buChar char="•"/>
            </a:pPr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The phone call behavior reveals more user gender than text messaging </a:t>
            </a:r>
          </a:p>
          <a:p>
            <a:pPr marL="742950" lvl="2" indent="-285750">
              <a:spcBef>
                <a:spcPts val="300"/>
              </a:spcBef>
              <a:buClr>
                <a:srgbClr val="FFFF00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The text messaging behavior reveals more user age than phone call </a:t>
            </a:r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67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362199"/>
            <a:ext cx="7769470" cy="3763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Can we </a:t>
            </a:r>
            <a:r>
              <a:rPr lang="en-US" dirty="0" smtClean="0">
                <a:solidFill>
                  <a:srgbClr val="FF0000"/>
                </a:solidFill>
              </a:rPr>
              <a:t>generalize</a:t>
            </a:r>
            <a:r>
              <a:rPr lang="en-US" dirty="0" smtClean="0"/>
              <a:t> the method to other networks?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7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Inferring Gender in </a:t>
            </a:r>
            <a:r>
              <a:rPr lang="en-US" dirty="0" err="1" smtClean="0"/>
              <a:t>AMiner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05000"/>
            <a:ext cx="3036277" cy="3364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61916" y="4876800"/>
            <a:ext cx="1295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en-US" sz="1400" b="1" dirty="0" smtClean="0">
                <a:solidFill>
                  <a:srgbClr val="626262"/>
                </a:solidFill>
              </a:rPr>
              <a:t>Our Method</a:t>
            </a:r>
            <a:endParaRPr lang="en-US" sz="1400" b="1" dirty="0">
              <a:solidFill>
                <a:srgbClr val="62626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4195" y="5293335"/>
            <a:ext cx="2342281" cy="26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FGNL is </a:t>
            </a:r>
            <a:r>
              <a:rPr lang="en-US" sz="1400" smtClean="0">
                <a:solidFill>
                  <a:schemeClr val="tx1"/>
                </a:solidFill>
              </a:rPr>
              <a:t>a baseline method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53681" y="1073705"/>
            <a:ext cx="281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</a:t>
            </a:r>
            <a:r>
              <a:rPr lang="en-US" dirty="0" smtClean="0">
                <a:hlinkClick r:id="rId3"/>
              </a:rPr>
              <a:t>://aminer.org/gender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副标题 4"/>
          <p:cNvSpPr txBox="1">
            <a:spLocks/>
          </p:cNvSpPr>
          <p:nvPr/>
        </p:nvSpPr>
        <p:spPr bwMode="auto">
          <a:xfrm>
            <a:off x="0" y="6476999"/>
            <a:ext cx="9144000" cy="38100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166154" tIns="42203" rIns="166154" bIns="42203" numCol="1" anchor="ctr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</a:pPr>
            <a:r>
              <a:rPr lang="en-US" altLang="zh-CN" sz="1200" kern="0" dirty="0">
                <a:latin typeface="+mn-lt"/>
                <a:ea typeface="+mn-ea"/>
              </a:rPr>
              <a:t>[1] </a:t>
            </a:r>
            <a:r>
              <a:rPr lang="en-US" altLang="zh-CN" sz="1200" kern="0" dirty="0" err="1">
                <a:latin typeface="+mn-lt"/>
                <a:ea typeface="+mn-ea"/>
              </a:rPr>
              <a:t>Xiaotao</a:t>
            </a:r>
            <a:r>
              <a:rPr lang="en-US" altLang="zh-CN" sz="1200" kern="0" dirty="0">
                <a:latin typeface="+mn-lt"/>
                <a:ea typeface="+mn-ea"/>
              </a:rPr>
              <a:t> </a:t>
            </a:r>
            <a:r>
              <a:rPr lang="en-US" altLang="zh-CN" sz="1200" kern="0" dirty="0" err="1">
                <a:latin typeface="+mn-lt"/>
                <a:ea typeface="+mn-ea"/>
              </a:rPr>
              <a:t>Gu</a:t>
            </a:r>
            <a:r>
              <a:rPr lang="en-US" altLang="zh-CN" sz="1200" kern="0" dirty="0">
                <a:latin typeface="+mn-lt"/>
                <a:ea typeface="+mn-ea"/>
              </a:rPr>
              <a:t>, Hong Yang, </a:t>
            </a:r>
            <a:r>
              <a:rPr lang="en-US" altLang="zh-CN" sz="1200" kern="0" dirty="0" err="1">
                <a:latin typeface="+mn-lt"/>
                <a:ea typeface="+mn-ea"/>
              </a:rPr>
              <a:t>Jie</a:t>
            </a:r>
            <a:r>
              <a:rPr lang="en-US" altLang="zh-CN" sz="1200" kern="0" dirty="0">
                <a:latin typeface="+mn-lt"/>
                <a:ea typeface="+mn-ea"/>
              </a:rPr>
              <a:t> Tang, and Jing Zhang. Web User Profiling using Data Redundancy. </a:t>
            </a:r>
            <a:r>
              <a:rPr lang="en-US" altLang="zh-CN" sz="1200" b="1" kern="0" dirty="0" smtClean="0">
                <a:latin typeface="+mn-lt"/>
                <a:ea typeface="+mn-ea"/>
              </a:rPr>
              <a:t>ASONAM'16</a:t>
            </a:r>
            <a:r>
              <a:rPr lang="en-US" altLang="zh-CN" sz="1200" kern="0" dirty="0" smtClean="0">
                <a:latin typeface="+mn-lt"/>
                <a:ea typeface="+mn-ea"/>
              </a:rPr>
              <a:t>. (</a:t>
            </a:r>
            <a:r>
              <a:rPr lang="en-US" altLang="zh-CN" sz="1200" b="1" kern="0" dirty="0">
                <a:solidFill>
                  <a:srgbClr val="FF0000"/>
                </a:solidFill>
                <a:latin typeface="+mn-lt"/>
                <a:ea typeface="+mn-ea"/>
              </a:rPr>
              <a:t>Best Student Paper Runner-up</a:t>
            </a:r>
            <a:r>
              <a:rPr lang="en-US" altLang="zh-CN" sz="1200" kern="0" dirty="0" smtClean="0">
                <a:latin typeface="+mn-lt"/>
                <a:ea typeface="+mn-ea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79805"/>
            <a:ext cx="3640381" cy="331279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419600" y="3587261"/>
            <a:ext cx="685800" cy="629601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83862" y="1819219"/>
            <a:ext cx="201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An interesting API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10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Addressing User Modeling as an Integration problem</a:t>
            </a:r>
            <a:br>
              <a:rPr lang="en-US" dirty="0" smtClean="0"/>
            </a:br>
            <a:r>
              <a:rPr lang="en-US" sz="3200" dirty="0" smtClean="0">
                <a:solidFill>
                  <a:srgbClr val="0000CC"/>
                </a:solidFill>
              </a:rPr>
              <a:t>—Beyond extraction/prediction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08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2"/>
          <p:cNvSpPr/>
          <p:nvPr/>
        </p:nvSpPr>
        <p:spPr>
          <a:xfrm>
            <a:off x="0" y="6435969"/>
            <a:ext cx="9144000" cy="422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Roadmap</a:t>
            </a:r>
            <a:endParaRPr kumimoji="1" lang="zh-CN" altLang="en-US" dirty="0"/>
          </a:p>
        </p:txBody>
      </p:sp>
      <p:pic>
        <p:nvPicPr>
          <p:cNvPr id="4" name="图片 5" descr="Misc-Buddy-Blue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1998" y="2699502"/>
            <a:ext cx="458637" cy="496857"/>
          </a:xfrm>
          <a:prstGeom prst="rect">
            <a:avLst/>
          </a:prstGeom>
        </p:spPr>
      </p:pic>
      <p:sp>
        <p:nvSpPr>
          <p:cNvPr id="5" name="右箭头 16"/>
          <p:cNvSpPr/>
          <p:nvPr/>
        </p:nvSpPr>
        <p:spPr>
          <a:xfrm>
            <a:off x="3275856" y="2726055"/>
            <a:ext cx="664689" cy="332526"/>
          </a:xfrm>
          <a:prstGeom prst="rightArrow">
            <a:avLst/>
          </a:prstGeom>
          <a:solidFill>
            <a:srgbClr val="FF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16"/>
          <p:cNvSpPr/>
          <p:nvPr/>
        </p:nvSpPr>
        <p:spPr>
          <a:xfrm>
            <a:off x="5735206" y="2726055"/>
            <a:ext cx="664689" cy="332526"/>
          </a:xfrm>
          <a:prstGeom prst="rightArrow">
            <a:avLst/>
          </a:prstGeom>
          <a:solidFill>
            <a:srgbClr val="FF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366661" y="1866981"/>
            <a:ext cx="1980938" cy="1667262"/>
            <a:chOff x="6825208" y="1796818"/>
            <a:chExt cx="2556284" cy="2250251"/>
          </a:xfrm>
        </p:grpSpPr>
        <p:pic>
          <p:nvPicPr>
            <p:cNvPr id="14" name="图片 13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9304" y="2564904"/>
              <a:ext cx="654632" cy="709185"/>
            </a:xfrm>
            <a:prstGeom prst="rect">
              <a:avLst/>
            </a:prstGeom>
          </p:spPr>
        </p:pic>
        <p:pic>
          <p:nvPicPr>
            <p:cNvPr id="15" name="图片 14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7236" y="1796818"/>
              <a:ext cx="504056" cy="546061"/>
            </a:xfrm>
            <a:prstGeom prst="rect">
              <a:avLst/>
            </a:prstGeom>
          </p:spPr>
        </p:pic>
        <p:pic>
          <p:nvPicPr>
            <p:cNvPr id="16" name="图片 15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77436" y="2054847"/>
              <a:ext cx="504056" cy="546061"/>
            </a:xfrm>
            <a:prstGeom prst="rect">
              <a:avLst/>
            </a:prstGeom>
          </p:spPr>
        </p:pic>
        <p:pic>
          <p:nvPicPr>
            <p:cNvPr id="17" name="图片 16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41432" y="3062959"/>
              <a:ext cx="504056" cy="546061"/>
            </a:xfrm>
            <a:prstGeom prst="rect">
              <a:avLst/>
            </a:prstGeom>
          </p:spPr>
        </p:pic>
        <p:pic>
          <p:nvPicPr>
            <p:cNvPr id="18" name="图片 17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1312" y="3501008"/>
              <a:ext cx="504056" cy="546061"/>
            </a:xfrm>
            <a:prstGeom prst="rect">
              <a:avLst/>
            </a:prstGeom>
          </p:spPr>
        </p:pic>
        <p:pic>
          <p:nvPicPr>
            <p:cNvPr id="19" name="图片 18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5208" y="3320988"/>
              <a:ext cx="504056" cy="546061"/>
            </a:xfrm>
            <a:prstGeom prst="rect">
              <a:avLst/>
            </a:prstGeom>
          </p:spPr>
        </p:pic>
        <p:cxnSp>
          <p:nvCxnSpPr>
            <p:cNvPr id="20" name="直接连接符 7"/>
            <p:cNvCxnSpPr/>
            <p:nvPr/>
          </p:nvCxnSpPr>
          <p:spPr>
            <a:xfrm>
              <a:off x="7473280" y="2342879"/>
              <a:ext cx="324036" cy="50405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3" name="直接连接符 7"/>
            <p:cNvCxnSpPr/>
            <p:nvPr/>
          </p:nvCxnSpPr>
          <p:spPr>
            <a:xfrm flipV="1">
              <a:off x="8301372" y="2594908"/>
              <a:ext cx="468052" cy="22202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7" name="直接连接符 7"/>
            <p:cNvCxnSpPr>
              <a:endCxn id="16" idx="1"/>
            </p:cNvCxnSpPr>
            <p:nvPr/>
          </p:nvCxnSpPr>
          <p:spPr>
            <a:xfrm>
              <a:off x="7653300" y="2162859"/>
              <a:ext cx="1224136" cy="16501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1" name="直接连接符 7"/>
            <p:cNvCxnSpPr>
              <a:endCxn id="17" idx="1"/>
            </p:cNvCxnSpPr>
            <p:nvPr/>
          </p:nvCxnSpPr>
          <p:spPr>
            <a:xfrm>
              <a:off x="8301372" y="3206975"/>
              <a:ext cx="540060" cy="12901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4" name="直接连接符 7"/>
            <p:cNvCxnSpPr>
              <a:stCxn id="18" idx="3"/>
            </p:cNvCxnSpPr>
            <p:nvPr/>
          </p:nvCxnSpPr>
          <p:spPr>
            <a:xfrm flipV="1">
              <a:off x="8265368" y="3501008"/>
              <a:ext cx="540060" cy="27303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7" name="直接连接符 7"/>
            <p:cNvCxnSpPr>
              <a:stCxn id="18" idx="0"/>
              <a:endCxn id="14" idx="2"/>
            </p:cNvCxnSpPr>
            <p:nvPr/>
          </p:nvCxnSpPr>
          <p:spPr>
            <a:xfrm flipV="1">
              <a:off x="8013340" y="3274089"/>
              <a:ext cx="3280" cy="22691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9" name="直接连接符 7"/>
            <p:cNvCxnSpPr/>
            <p:nvPr/>
          </p:nvCxnSpPr>
          <p:spPr>
            <a:xfrm flipV="1">
              <a:off x="7257256" y="3248980"/>
              <a:ext cx="468052" cy="25202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</p:grpSp>
      <p:sp>
        <p:nvSpPr>
          <p:cNvPr id="44" name="矩形 43"/>
          <p:cNvSpPr/>
          <p:nvPr/>
        </p:nvSpPr>
        <p:spPr>
          <a:xfrm>
            <a:off x="1772468" y="1401698"/>
            <a:ext cx="1577696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215" dirty="0">
                <a:solidFill>
                  <a:srgbClr val="C00000"/>
                </a:solidFill>
              </a:rPr>
              <a:t>User</a:t>
            </a:r>
            <a:endParaRPr kumimoji="1" lang="zh-CN" altLang="en-US" sz="2215" dirty="0">
              <a:solidFill>
                <a:srgbClr val="C00000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040249" y="1401698"/>
            <a:ext cx="1577696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215" dirty="0">
                <a:solidFill>
                  <a:srgbClr val="C00000"/>
                </a:solidFill>
              </a:rPr>
              <a:t>Tie</a:t>
            </a:r>
            <a:endParaRPr kumimoji="1" lang="zh-CN" altLang="en-US" sz="2215" dirty="0">
              <a:solidFill>
                <a:srgbClr val="C00000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233723" y="1401698"/>
            <a:ext cx="2259943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215" dirty="0" smtClean="0">
                <a:solidFill>
                  <a:srgbClr val="C00000"/>
                </a:solidFill>
              </a:rPr>
              <a:t>Structure</a:t>
            </a:r>
            <a:endParaRPr kumimoji="1" lang="zh-CN" altLang="en-US" sz="2215" dirty="0">
              <a:solidFill>
                <a:srgbClr val="C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06342" y="2498435"/>
            <a:ext cx="1529538" cy="761505"/>
            <a:chOff x="3287643" y="2558903"/>
            <a:chExt cx="2061401" cy="1044116"/>
          </a:xfrm>
        </p:grpSpPr>
        <p:pic>
          <p:nvPicPr>
            <p:cNvPr id="6" name="图片 5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7643" y="2666915"/>
              <a:ext cx="654632" cy="709185"/>
            </a:xfrm>
            <a:prstGeom prst="rect">
              <a:avLst/>
            </a:prstGeom>
          </p:spPr>
        </p:pic>
        <p:pic>
          <p:nvPicPr>
            <p:cNvPr id="7" name="图片 6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4412" y="2666915"/>
              <a:ext cx="654632" cy="709185"/>
            </a:xfrm>
            <a:prstGeom prst="rect">
              <a:avLst/>
            </a:prstGeom>
          </p:spPr>
        </p:pic>
        <p:cxnSp>
          <p:nvCxnSpPr>
            <p:cNvPr id="9" name="直接连接符 35"/>
            <p:cNvCxnSpPr/>
            <p:nvPr/>
          </p:nvCxnSpPr>
          <p:spPr>
            <a:xfrm flipH="1">
              <a:off x="3938328" y="3098963"/>
              <a:ext cx="844062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矩形 41"/>
            <p:cNvSpPr/>
            <p:nvPr/>
          </p:nvSpPr>
          <p:spPr>
            <a:xfrm>
              <a:off x="3650296" y="2558903"/>
              <a:ext cx="1332148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77" dirty="0">
                  <a:solidFill>
                    <a:schemeClr val="tx1"/>
                  </a:solidFill>
                </a:rPr>
                <a:t>tie</a:t>
              </a:r>
              <a:endParaRPr kumimoji="1" lang="zh-CN" altLang="en-US" sz="1477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曲线连接符 7"/>
            <p:cNvCxnSpPr>
              <a:stCxn id="6" idx="2"/>
              <a:endCxn id="7" idx="2"/>
            </p:cNvCxnSpPr>
            <p:nvPr/>
          </p:nvCxnSpPr>
          <p:spPr>
            <a:xfrm rot="16200000" flipH="1">
              <a:off x="4318343" y="2672715"/>
              <a:ext cx="12700" cy="1406769"/>
            </a:xfrm>
            <a:prstGeom prst="curvedConnector3">
              <a:avLst>
                <a:gd name="adj1" fmla="val 2493110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3650296" y="3242979"/>
              <a:ext cx="1332148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77" dirty="0">
                  <a:solidFill>
                    <a:srgbClr val="0000FF"/>
                  </a:solidFill>
                </a:rPr>
                <a:t>Influence</a:t>
              </a:r>
              <a:endParaRPr kumimoji="1" lang="zh-CN" altLang="en-US" sz="1477" dirty="0">
                <a:solidFill>
                  <a:srgbClr val="0000FF"/>
                </a:solidFill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713837" y="3667520"/>
            <a:ext cx="1694958" cy="8820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1662" dirty="0">
                <a:solidFill>
                  <a:schemeClr val="tx1"/>
                </a:solidFill>
              </a:rPr>
              <a:t>- User </a:t>
            </a:r>
            <a:r>
              <a:rPr kumimoji="1" lang="en-US" altLang="zh-CN" sz="1662" dirty="0" smtClean="0">
                <a:solidFill>
                  <a:schemeClr val="tx1"/>
                </a:solidFill>
              </a:rPr>
              <a:t>Modeling</a:t>
            </a:r>
            <a:endParaRPr kumimoji="1" lang="en-US" altLang="zh-CN" sz="1662" dirty="0">
              <a:solidFill>
                <a:schemeClr val="tx1"/>
              </a:solidFill>
            </a:endParaRP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Demographics</a:t>
            </a: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Social Role</a:t>
            </a:r>
          </a:p>
        </p:txBody>
      </p:sp>
      <p:cxnSp>
        <p:nvCxnSpPr>
          <p:cNvPr id="47" name="Straight Connector 13"/>
          <p:cNvCxnSpPr/>
          <p:nvPr/>
        </p:nvCxnSpPr>
        <p:spPr>
          <a:xfrm>
            <a:off x="617099" y="4791613"/>
            <a:ext cx="8075974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3940545" y="3667346"/>
            <a:ext cx="1861130" cy="8822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1662" dirty="0">
                <a:solidFill>
                  <a:schemeClr val="tx1"/>
                </a:solidFill>
              </a:rPr>
              <a:t>- Social Tie/Link</a:t>
            </a: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</a:t>
            </a:r>
            <a:r>
              <a:rPr kumimoji="1" lang="en-US" altLang="zh-CN" sz="1662" dirty="0" err="1">
                <a:solidFill>
                  <a:schemeClr val="tx1"/>
                </a:solidFill>
              </a:rPr>
              <a:t>Homophily</a:t>
            </a:r>
            <a:endParaRPr kumimoji="1" lang="en-US" altLang="zh-CN" sz="1662" dirty="0">
              <a:solidFill>
                <a:schemeClr val="tx1"/>
              </a:solidFill>
            </a:endParaRP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Social Influence</a:t>
            </a:r>
          </a:p>
        </p:txBody>
      </p:sp>
      <p:sp>
        <p:nvSpPr>
          <p:cNvPr id="38" name="矩形 37"/>
          <p:cNvSpPr/>
          <p:nvPr/>
        </p:nvSpPr>
        <p:spPr>
          <a:xfrm>
            <a:off x="6376713" y="3661642"/>
            <a:ext cx="1960833" cy="88794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1662" dirty="0">
                <a:solidFill>
                  <a:schemeClr val="tx1"/>
                </a:solidFill>
              </a:rPr>
              <a:t>- Triad Formation</a:t>
            </a: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Community</a:t>
            </a:r>
          </a:p>
          <a:p>
            <a:r>
              <a:rPr kumimoji="1" lang="en-US" altLang="zh-CN" sz="1662" dirty="0">
                <a:solidFill>
                  <a:srgbClr val="000000"/>
                </a:solidFill>
              </a:rPr>
              <a:t>- Group Behavior</a:t>
            </a:r>
          </a:p>
        </p:txBody>
      </p:sp>
      <p:sp>
        <p:nvSpPr>
          <p:cNvPr id="40" name="Oval 39"/>
          <p:cNvSpPr/>
          <p:nvPr/>
        </p:nvSpPr>
        <p:spPr>
          <a:xfrm>
            <a:off x="3009981" y="5737658"/>
            <a:ext cx="3265445" cy="782148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BIG Network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40422" y="4991020"/>
            <a:ext cx="2392881" cy="541506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46" dirty="0">
                <a:solidFill>
                  <a:srgbClr val="800000"/>
                </a:solidFill>
              </a:rPr>
              <a:t>Social Theories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904344" y="4991020"/>
            <a:ext cx="2492585" cy="541506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46">
                <a:solidFill>
                  <a:srgbClr val="800000"/>
                </a:solidFill>
              </a:rPr>
              <a:t>Graph Theories</a:t>
            </a:r>
            <a:endParaRPr lang="en-US" sz="1846" dirty="0">
              <a:solidFill>
                <a:srgbClr val="800000"/>
              </a:solidFill>
            </a:endParaRPr>
          </a:p>
        </p:txBody>
      </p:sp>
      <p:sp>
        <p:nvSpPr>
          <p:cNvPr id="54" name="Right Arrow 53"/>
          <p:cNvSpPr/>
          <p:nvPr/>
        </p:nvSpPr>
        <p:spPr>
          <a:xfrm rot="16200000">
            <a:off x="4479441" y="4269880"/>
            <a:ext cx="281354" cy="11254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 rot="16200000">
            <a:off x="4479441" y="5034273"/>
            <a:ext cx="281354" cy="11254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13"/>
          <p:cNvCxnSpPr/>
          <p:nvPr/>
        </p:nvCxnSpPr>
        <p:spPr>
          <a:xfrm flipH="1" flipV="1">
            <a:off x="1433606" y="1169377"/>
            <a:ext cx="7740" cy="396232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43"/>
          <p:cNvSpPr/>
          <p:nvPr/>
        </p:nvSpPr>
        <p:spPr>
          <a:xfrm>
            <a:off x="218287" y="3993986"/>
            <a:ext cx="1215319" cy="405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31" dirty="0" err="1">
                <a:solidFill>
                  <a:srgbClr val="C00000"/>
                </a:solidFill>
              </a:rPr>
              <a:t>Big&amp;Big</a:t>
            </a:r>
            <a:endParaRPr kumimoji="1" lang="zh-CN" altLang="en-US" sz="2031" dirty="0">
              <a:solidFill>
                <a:srgbClr val="C00000"/>
              </a:solidFill>
            </a:endParaRPr>
          </a:p>
        </p:txBody>
      </p:sp>
      <p:sp>
        <p:nvSpPr>
          <p:cNvPr id="60" name="矩形 43"/>
          <p:cNvSpPr/>
          <p:nvPr/>
        </p:nvSpPr>
        <p:spPr>
          <a:xfrm>
            <a:off x="218286" y="2764311"/>
            <a:ext cx="1215319" cy="405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31" dirty="0">
                <a:solidFill>
                  <a:srgbClr val="C00000"/>
                </a:solidFill>
              </a:rPr>
              <a:t>Dynamic</a:t>
            </a:r>
            <a:endParaRPr kumimoji="1" lang="zh-CN" altLang="en-US" sz="2031" dirty="0">
              <a:solidFill>
                <a:srgbClr val="C00000"/>
              </a:solidFill>
            </a:endParaRPr>
          </a:p>
        </p:txBody>
      </p:sp>
      <p:sp>
        <p:nvSpPr>
          <p:cNvPr id="61" name="矩形 43"/>
          <p:cNvSpPr/>
          <p:nvPr/>
        </p:nvSpPr>
        <p:spPr>
          <a:xfrm>
            <a:off x="218286" y="1601105"/>
            <a:ext cx="1215319" cy="405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31" dirty="0">
                <a:solidFill>
                  <a:srgbClr val="C00000"/>
                </a:solidFill>
              </a:rPr>
              <a:t>Heterogeneous</a:t>
            </a:r>
            <a:endParaRPr kumimoji="1" lang="zh-CN" altLang="en-US" sz="2031" dirty="0">
              <a:solidFill>
                <a:srgbClr val="C00000"/>
              </a:solidFill>
            </a:endParaRPr>
          </a:p>
        </p:txBody>
      </p:sp>
      <p:sp>
        <p:nvSpPr>
          <p:cNvPr id="62" name="矩形 43"/>
          <p:cNvSpPr/>
          <p:nvPr/>
        </p:nvSpPr>
        <p:spPr>
          <a:xfrm>
            <a:off x="868621" y="843681"/>
            <a:ext cx="629770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62">
                <a:solidFill>
                  <a:schemeClr val="bg1">
                    <a:lumMod val="50000"/>
                  </a:schemeClr>
                </a:solidFill>
              </a:rPr>
              <a:t>data</a:t>
            </a:r>
            <a:endParaRPr kumimoji="1" lang="zh-CN" altLang="en-US" sz="1662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矩形 43"/>
          <p:cNvSpPr/>
          <p:nvPr/>
        </p:nvSpPr>
        <p:spPr>
          <a:xfrm>
            <a:off x="8161323" y="4791613"/>
            <a:ext cx="732098" cy="34008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62">
                <a:solidFill>
                  <a:schemeClr val="bg1">
                    <a:lumMod val="50000"/>
                  </a:schemeClr>
                </a:solidFill>
              </a:rPr>
              <a:t>social</a:t>
            </a:r>
            <a:endParaRPr kumimoji="1" lang="zh-CN" altLang="en-US" sz="1662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162888" y="2055070"/>
            <a:ext cx="914400" cy="2813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rgbClr val="0000CC"/>
                </a:solidFill>
              </a:rPr>
              <a:t>Micro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547353" y="2055070"/>
            <a:ext cx="914400" cy="2813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CC"/>
                </a:solidFill>
              </a:rPr>
              <a:t>Macro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9" name="椭圆 40"/>
          <p:cNvSpPr/>
          <p:nvPr/>
        </p:nvSpPr>
        <p:spPr>
          <a:xfrm>
            <a:off x="1600200" y="1866981"/>
            <a:ext cx="1832530" cy="3106284"/>
          </a:xfrm>
          <a:prstGeom prst="ellipse">
            <a:avLst/>
          </a:prstGeom>
          <a:solidFill>
            <a:schemeClr val="accent1">
              <a:alpha val="28000"/>
            </a:schemeClr>
          </a:solidFill>
          <a:ln w="28575" cmpd="sng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5483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user profiles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798480"/>
            <a:ext cx="4276313" cy="2823750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40" y="1707466"/>
            <a:ext cx="3221160" cy="3005778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4276" y="1295400"/>
            <a:ext cx="1894364" cy="398814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dirty="0" smtClean="0"/>
              <a:t>Homepage</a:t>
            </a:r>
            <a:endParaRPr lang="en-US" altLang="zh-CN" dirty="0"/>
          </a:p>
        </p:txBody>
      </p:sp>
      <p:sp>
        <p:nvSpPr>
          <p:cNvPr id="3" name="Right Arrow 2"/>
          <p:cNvSpPr/>
          <p:nvPr/>
        </p:nvSpPr>
        <p:spPr>
          <a:xfrm>
            <a:off x="3657600" y="3002866"/>
            <a:ext cx="762000" cy="3810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0" y="5105400"/>
            <a:ext cx="76200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2000" b="1" dirty="0" smtClean="0">
                <a:solidFill>
                  <a:srgbClr val="0000CC"/>
                </a:solidFill>
              </a:rPr>
              <a:t>A common method:</a:t>
            </a:r>
            <a:r>
              <a:rPr lang="en-US" altLang="zh-CN" sz="2000" dirty="0" smtClean="0"/>
              <a:t> Finding the homepage (relevant pages) and extract profile attributes.</a:t>
            </a:r>
          </a:p>
          <a:p>
            <a:pPr algn="ctr"/>
            <a:r>
              <a:rPr lang="en-US" altLang="zh-CN" sz="2000" b="1" dirty="0" smtClean="0">
                <a:solidFill>
                  <a:srgbClr val="FF0000"/>
                </a:solidFill>
              </a:rPr>
              <a:t>However</a:t>
            </a:r>
            <a:r>
              <a:rPr lang="en-US" altLang="zh-CN" sz="2000" dirty="0" smtClean="0"/>
              <a:t>, the extracted information is </a:t>
            </a:r>
            <a:r>
              <a:rPr lang="en-US" altLang="zh-CN" sz="2000" b="1" dirty="0" smtClean="0">
                <a:solidFill>
                  <a:srgbClr val="0000CC"/>
                </a:solidFill>
              </a:rPr>
              <a:t>correct</a:t>
            </a:r>
            <a:r>
              <a:rPr lang="en-US" altLang="zh-CN" sz="2000" dirty="0" smtClean="0"/>
              <a:t> but not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precise</a:t>
            </a:r>
            <a:r>
              <a:rPr lang="mr-IN" altLang="zh-CN" sz="2000" dirty="0" smtClean="0"/>
              <a:t>…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715558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0583" y="168671"/>
            <a:ext cx="8642838" cy="821929"/>
          </a:xfrm>
        </p:spPr>
        <p:txBody>
          <a:bodyPr/>
          <a:lstStyle/>
          <a:p>
            <a:r>
              <a:rPr kumimoji="1" lang="en-US" altLang="zh-CN" dirty="0" smtClean="0"/>
              <a:t>User profiles are distributed…</a:t>
            </a:r>
            <a:endParaRPr kumimoji="1" lang="zh-CN" altLang="en-US" dirty="0"/>
          </a:p>
        </p:txBody>
      </p:sp>
      <p:pic>
        <p:nvPicPr>
          <p:cNvPr id="6" name="图片 5" descr="Screen Shot 2015-07-08 at 2.0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90" y="2123125"/>
            <a:ext cx="3950144" cy="2829875"/>
          </a:xfrm>
          <a:prstGeom prst="rect">
            <a:avLst/>
          </a:prstGeom>
          <a:ln w="5715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867652" y="1734786"/>
            <a:ext cx="1894364" cy="398814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dirty="0" smtClean="0"/>
              <a:t>Wikipedia</a:t>
            </a:r>
            <a:endParaRPr lang="en-US" altLang="zh-C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480622"/>
            <a:ext cx="3221160" cy="3005778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96436" y="2068556"/>
            <a:ext cx="1894364" cy="398814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dirty="0" smtClean="0"/>
              <a:t>Homepage</a:t>
            </a:r>
            <a:endParaRPr lang="en-US" altLang="zh-CN" dirty="0"/>
          </a:p>
        </p:txBody>
      </p:sp>
      <p:pic>
        <p:nvPicPr>
          <p:cNvPr id="4" name="图片 3" descr="Screen Shot 2015-07-08 at 1.56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0" y="3514246"/>
            <a:ext cx="3494532" cy="3419954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8052" y="3115432"/>
            <a:ext cx="1894364" cy="398814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dirty="0" smtClean="0"/>
              <a:t>LinkedIn</a:t>
            </a:r>
            <a:endParaRPr lang="en-US" altLang="zh-C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44" y="3718058"/>
            <a:ext cx="4265969" cy="2816920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88311" y="3341803"/>
            <a:ext cx="1894364" cy="398814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dirty="0" err="1" smtClean="0"/>
              <a:t>AMiner</a:t>
            </a:r>
            <a:endParaRPr lang="en-US" altLang="zh-CN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04970" y="914400"/>
            <a:ext cx="7705630" cy="7309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6615" rIns="16615" anchor="ctr"/>
          <a:lstStyle/>
          <a:p>
            <a:r>
              <a:rPr lang="en-US" altLang="zh-CN" sz="2000" dirty="0" smtClean="0"/>
              <a:t>Some information goes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out of date</a:t>
            </a:r>
            <a:r>
              <a:rPr lang="mr-IN" altLang="zh-CN" sz="2000" dirty="0" smtClean="0"/>
              <a:t>…</a:t>
            </a:r>
            <a:endParaRPr lang="en-US" altLang="zh-CN" sz="2000" dirty="0" smtClean="0"/>
          </a:p>
          <a:p>
            <a:r>
              <a:rPr lang="en-US" altLang="zh-CN" sz="2000" dirty="0" smtClean="0"/>
              <a:t>Many information is </a:t>
            </a:r>
            <a:r>
              <a:rPr lang="en-US" altLang="zh-CN" sz="2000" b="1" dirty="0" smtClean="0">
                <a:solidFill>
                  <a:srgbClr val="0000CC"/>
                </a:solidFill>
              </a:rPr>
              <a:t>semi-structured</a:t>
            </a:r>
            <a:r>
              <a:rPr lang="en-US" altLang="zh-CN" sz="2000" dirty="0" smtClean="0"/>
              <a:t>—the key is not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extraction.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3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Connecting Multiple Networks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852" y="1335229"/>
            <a:ext cx="8436219" cy="830656"/>
          </a:xfrm>
        </p:spPr>
        <p:txBody>
          <a:bodyPr/>
          <a:lstStyle/>
          <a:p>
            <a:r>
              <a:rPr kumimoji="1" lang="en-US" altLang="zh-CN" sz="1846" dirty="0"/>
              <a:t>Identifying users from multiple heterogeneous networks and integrating semantics from the different networks together.</a:t>
            </a:r>
            <a:endParaRPr kumimoji="1" lang="zh-CN" altLang="en-US" sz="1846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 t="3139" b="3139"/>
          <a:stretch>
            <a:fillRect/>
          </a:stretch>
        </p:blipFill>
        <p:spPr>
          <a:xfrm>
            <a:off x="896861" y="2021772"/>
            <a:ext cx="6965351" cy="4265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-1" b="38769"/>
          <a:stretch/>
        </p:blipFill>
        <p:spPr>
          <a:xfrm>
            <a:off x="1514430" y="2453262"/>
            <a:ext cx="2592288" cy="166153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875" y="4279379"/>
            <a:ext cx="2537301" cy="167544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矩形 5"/>
          <p:cNvSpPr/>
          <p:nvPr/>
        </p:nvSpPr>
        <p:spPr>
          <a:xfrm>
            <a:off x="4904344" y="3007006"/>
            <a:ext cx="1262910" cy="233464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8" b="1" dirty="0">
                <a:solidFill>
                  <a:schemeClr val="tx1"/>
                </a:solidFill>
              </a:rPr>
              <a:t>Jeannette Wing</a:t>
            </a:r>
            <a:endParaRPr kumimoji="1" lang="zh-CN" altLang="en-US" sz="1108" b="1" dirty="0">
              <a:solidFill>
                <a:schemeClr val="tx1"/>
              </a:solidFill>
            </a:endParaRPr>
          </a:p>
        </p:txBody>
      </p:sp>
      <p:sp>
        <p:nvSpPr>
          <p:cNvPr id="8" name="矩形 5"/>
          <p:cNvSpPr/>
          <p:nvPr/>
        </p:nvSpPr>
        <p:spPr>
          <a:xfrm>
            <a:off x="1813540" y="4360366"/>
            <a:ext cx="810225" cy="98902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738" b="1" dirty="0">
                <a:solidFill>
                  <a:schemeClr val="tx1"/>
                </a:solidFill>
              </a:rPr>
              <a:t>Jeannette Wing</a:t>
            </a:r>
            <a:endParaRPr kumimoji="1" lang="zh-CN" altLang="en-US" sz="738" b="1" dirty="0">
              <a:solidFill>
                <a:schemeClr val="tx1"/>
              </a:solidFill>
            </a:endParaRPr>
          </a:p>
        </p:txBody>
      </p:sp>
      <p:sp>
        <p:nvSpPr>
          <p:cNvPr id="9" name="矩形 5"/>
          <p:cNvSpPr/>
          <p:nvPr/>
        </p:nvSpPr>
        <p:spPr>
          <a:xfrm>
            <a:off x="2179119" y="2146466"/>
            <a:ext cx="1262910" cy="233464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77" b="1" dirty="0">
                <a:solidFill>
                  <a:schemeClr val="tx1"/>
                </a:solidFill>
              </a:rPr>
              <a:t>LinkedIn</a:t>
            </a:r>
            <a:endParaRPr kumimoji="1" lang="zh-CN" altLang="en-US" sz="1477" b="1" dirty="0">
              <a:solidFill>
                <a:schemeClr val="tx1"/>
              </a:solidFill>
            </a:endParaRPr>
          </a:p>
        </p:txBody>
      </p:sp>
      <p:sp>
        <p:nvSpPr>
          <p:cNvPr id="10" name="矩形 5"/>
          <p:cNvSpPr/>
          <p:nvPr/>
        </p:nvSpPr>
        <p:spPr>
          <a:xfrm>
            <a:off x="5369627" y="2165270"/>
            <a:ext cx="1528785" cy="23264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77" b="1" dirty="0" smtClean="0">
                <a:solidFill>
                  <a:schemeClr val="tx1"/>
                </a:solidFill>
              </a:rPr>
              <a:t>Wikipedia</a:t>
            </a:r>
            <a:endParaRPr kumimoji="1" lang="zh-CN" altLang="en-US" sz="1477" b="1" dirty="0">
              <a:solidFill>
                <a:schemeClr val="tx1"/>
              </a:solidFill>
            </a:endParaRPr>
          </a:p>
        </p:txBody>
      </p:sp>
      <p:sp>
        <p:nvSpPr>
          <p:cNvPr id="11" name="矩形 5"/>
          <p:cNvSpPr/>
          <p:nvPr/>
        </p:nvSpPr>
        <p:spPr>
          <a:xfrm>
            <a:off x="5342132" y="6026739"/>
            <a:ext cx="1528785" cy="23264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77" b="1" dirty="0" err="1">
                <a:solidFill>
                  <a:schemeClr val="tx1"/>
                </a:solidFill>
              </a:rPr>
              <a:t>AMiner</a:t>
            </a:r>
            <a:endParaRPr kumimoji="1" lang="zh-CN" altLang="en-US" sz="1477" b="1" dirty="0">
              <a:solidFill>
                <a:schemeClr val="tx1"/>
              </a:solidFill>
            </a:endParaRPr>
          </a:p>
        </p:txBody>
      </p:sp>
      <p:sp>
        <p:nvSpPr>
          <p:cNvPr id="12" name="矩形 5"/>
          <p:cNvSpPr/>
          <p:nvPr/>
        </p:nvSpPr>
        <p:spPr>
          <a:xfrm>
            <a:off x="1907473" y="6039338"/>
            <a:ext cx="1733962" cy="232640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77" b="1">
                <a:solidFill>
                  <a:schemeClr val="tx1"/>
                </a:solidFill>
              </a:rPr>
              <a:t>Google Scholar</a:t>
            </a:r>
            <a:endParaRPr kumimoji="1" lang="zh-CN" altLang="en-US" sz="1477" b="1" dirty="0">
              <a:solidFill>
                <a:schemeClr val="tx1"/>
              </a:solidFill>
            </a:endParaRPr>
          </a:p>
        </p:txBody>
      </p:sp>
      <p:pic>
        <p:nvPicPr>
          <p:cNvPr id="13" name="图片 5" descr="Screen Shot 2015-07-08 at 2.03.3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14" y="2473172"/>
            <a:ext cx="2441406" cy="1541039"/>
          </a:xfrm>
          <a:prstGeom prst="rect">
            <a:avLst/>
          </a:prstGeom>
          <a:ln w="12700" cmpd="sng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0483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83" y="438151"/>
            <a:ext cx="8508960" cy="731226"/>
          </a:xfrm>
        </p:spPr>
        <p:txBody>
          <a:bodyPr/>
          <a:lstStyle/>
          <a:p>
            <a:r>
              <a:rPr lang="en-US" dirty="0" smtClean="0"/>
              <a:t>Considering the networks…</a:t>
            </a:r>
            <a:endParaRPr lang="en-US" dirty="0"/>
          </a:p>
        </p:txBody>
      </p:sp>
      <p:pic>
        <p:nvPicPr>
          <p:cNvPr id="4" name="图片 3" descr="m0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0" y="1667574"/>
            <a:ext cx="7705983" cy="4261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" b="38769"/>
          <a:stretch/>
        </p:blipFill>
        <p:spPr>
          <a:xfrm>
            <a:off x="4272890" y="1401698"/>
            <a:ext cx="1971641" cy="126373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000" y="3528703"/>
            <a:ext cx="1883004" cy="124339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图片 5" descr="Screen Shot 2015-07-08 at 2.03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3" y="3317937"/>
            <a:ext cx="1700280" cy="1218077"/>
          </a:xfrm>
          <a:prstGeom prst="rect">
            <a:avLst/>
          </a:prstGeom>
          <a:ln w="12700" cmpd="sng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02043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Local vs. Global consistency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852" y="1368670"/>
            <a:ext cx="8436219" cy="897125"/>
          </a:xfrm>
        </p:spPr>
        <p:txBody>
          <a:bodyPr/>
          <a:lstStyle/>
          <a:p>
            <a:r>
              <a:rPr kumimoji="1" lang="en-US" altLang="zh-CN" dirty="0" smtClean="0"/>
              <a:t>Given three networks, </a:t>
            </a:r>
            <a:endParaRPr kumimoji="1" lang="zh-CN" altLang="en-US" dirty="0"/>
          </a:p>
        </p:txBody>
      </p:sp>
      <p:pic>
        <p:nvPicPr>
          <p:cNvPr id="4" name="图片 3" descr="m0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2" y="2332263"/>
            <a:ext cx="5875606" cy="3249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329" y="5531594"/>
            <a:ext cx="1339723" cy="362841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468724" y="2007956"/>
            <a:ext cx="1440160" cy="427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2800" b="1" dirty="0" err="1" smtClean="0">
                <a:latin typeface="Helvetica Neue" charset="0"/>
                <a:ea typeface="Helvetica Neue" charset="0"/>
                <a:cs typeface="Helvetica Neue" charset="0"/>
              </a:rPr>
              <a:t>AMiner</a:t>
            </a:r>
            <a:endParaRPr lang="en-US" altLang="zh-CN" sz="28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06" y="5531594"/>
            <a:ext cx="2208092" cy="4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64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Local vs. Global consistency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852" y="1368670"/>
            <a:ext cx="8436219" cy="897125"/>
          </a:xfrm>
        </p:spPr>
        <p:txBody>
          <a:bodyPr/>
          <a:lstStyle/>
          <a:p>
            <a:r>
              <a:rPr kumimoji="1" lang="en-US" altLang="zh-CN" sz="2800" dirty="0"/>
              <a:t>Local matching: matching users by profiles</a:t>
            </a:r>
            <a:endParaRPr kumimoji="1" lang="zh-CN" altLang="en-US" sz="2800" dirty="0"/>
          </a:p>
        </p:txBody>
      </p:sp>
      <p:pic>
        <p:nvPicPr>
          <p:cNvPr id="6" name="图片 5" descr="m1 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7" y="2344602"/>
            <a:ext cx="5875606" cy="3249637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027909" y="2996952"/>
            <a:ext cx="1229675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662" dirty="0"/>
              <a:t>Local consistency</a:t>
            </a: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5768441" y="2099622"/>
            <a:ext cx="3256977" cy="381906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CN" sz="1846" dirty="0"/>
              <a:t>Pairwise similarity features</a:t>
            </a:r>
          </a:p>
          <a:p>
            <a:pPr lvl="1"/>
            <a:r>
              <a:rPr kumimoji="1" lang="en-US" altLang="zh-CN" sz="1662" dirty="0"/>
              <a:t>Username similarity and uniqueness</a:t>
            </a:r>
          </a:p>
          <a:p>
            <a:pPr lvl="1"/>
            <a:r>
              <a:rPr kumimoji="1" lang="en-US" altLang="zh-CN" sz="1662" dirty="0"/>
              <a:t>Profile content similarity</a:t>
            </a:r>
          </a:p>
          <a:p>
            <a:pPr lvl="1"/>
            <a:r>
              <a:rPr kumimoji="1" lang="en-US" altLang="zh-CN" sz="1662" dirty="0"/>
              <a:t>Ego network similarity</a:t>
            </a:r>
          </a:p>
          <a:p>
            <a:pPr lvl="1"/>
            <a:r>
              <a:rPr kumimoji="1" lang="en-US" altLang="zh-CN" sz="1662" dirty="0"/>
              <a:t>Social</a:t>
            </a:r>
            <a:r>
              <a:rPr kumimoji="1" lang="zh-CN" altLang="en-US" sz="1662" dirty="0"/>
              <a:t> </a:t>
            </a:r>
            <a:r>
              <a:rPr kumimoji="1" lang="en-US" altLang="zh-CN" sz="1662" dirty="0"/>
              <a:t>status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374" y="4625440"/>
            <a:ext cx="3056341" cy="676241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868144" y="4193392"/>
            <a:ext cx="2093771" cy="39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615" rIns="16615" anchor="ctr"/>
          <a:lstStyle/>
          <a:p>
            <a:r>
              <a:rPr lang="en-US" altLang="zh-CN" sz="1662" dirty="0">
                <a:solidFill>
                  <a:srgbClr val="0000FF"/>
                </a:solidFill>
              </a:rPr>
              <a:t>Energy function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329" y="5531594"/>
            <a:ext cx="1339723" cy="362841"/>
          </a:xfrm>
          <a:prstGeom prst="rect">
            <a:avLst/>
          </a:prstGeom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468724" y="2007956"/>
            <a:ext cx="1440160" cy="427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2800" b="1" dirty="0" err="1" smtClean="0">
                <a:latin typeface="Helvetica Neue" charset="0"/>
                <a:ea typeface="Helvetica Neue" charset="0"/>
                <a:cs typeface="Helvetica Neue" charset="0"/>
              </a:rPr>
              <a:t>AMiner</a:t>
            </a:r>
            <a:endParaRPr lang="en-US" altLang="zh-CN" sz="28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06" y="5531594"/>
            <a:ext cx="2208092" cy="4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54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1" y="2332263"/>
            <a:ext cx="5875606" cy="32496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Local vs. Global consistency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852" y="1368670"/>
            <a:ext cx="8436219" cy="897125"/>
          </a:xfrm>
        </p:spPr>
        <p:txBody>
          <a:bodyPr/>
          <a:lstStyle/>
          <a:p>
            <a:r>
              <a:rPr kumimoji="1" lang="en-US" altLang="zh-CN" sz="2800" dirty="0"/>
              <a:t>Network matching: matching users’ ego networks</a:t>
            </a:r>
            <a:endParaRPr kumimoji="1" lang="zh-CN" altLang="en-US" sz="2800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84754" y="2897249"/>
            <a:ext cx="1196441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662" dirty="0"/>
              <a:t>Network matching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907311" y="2996952"/>
            <a:ext cx="1229675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662" dirty="0"/>
              <a:t>Local consistency</a:t>
            </a:r>
          </a:p>
        </p:txBody>
      </p:sp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5768441" y="3429000"/>
            <a:ext cx="3256977" cy="76439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CN" sz="1846" dirty="0"/>
              <a:t>Encourage “</a:t>
            </a:r>
            <a:r>
              <a:rPr kumimoji="1" lang="en-US" altLang="zh-CN" sz="1846" dirty="0">
                <a:solidFill>
                  <a:srgbClr val="0000FF"/>
                </a:solidFill>
              </a:rPr>
              <a:t>neighborhood-preserving matching</a:t>
            </a:r>
            <a:r>
              <a:rPr kumimoji="1" lang="en-US" altLang="zh-CN" sz="1846" dirty="0"/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329" y="5531594"/>
            <a:ext cx="1339723" cy="362841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468724" y="2007956"/>
            <a:ext cx="1440160" cy="427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2800" b="1" dirty="0" err="1" smtClean="0">
                <a:latin typeface="Helvetica Neue" charset="0"/>
                <a:ea typeface="Helvetica Neue" charset="0"/>
                <a:cs typeface="Helvetica Neue" charset="0"/>
              </a:rPr>
              <a:t>AMiner</a:t>
            </a:r>
            <a:endParaRPr lang="en-US" altLang="zh-CN" sz="28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06" y="5531594"/>
            <a:ext cx="2208092" cy="4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7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Network Matching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852" y="1368670"/>
            <a:ext cx="8436219" cy="897125"/>
          </a:xfrm>
        </p:spPr>
        <p:txBody>
          <a:bodyPr/>
          <a:lstStyle/>
          <a:p>
            <a:r>
              <a:rPr kumimoji="1" lang="en-US" altLang="zh-CN" sz="2800" dirty="0"/>
              <a:t>Network matching: matching users’ ego networks</a:t>
            </a:r>
            <a:endParaRPr kumimoji="1" lang="zh-CN" altLang="en-US" sz="2800" dirty="0"/>
          </a:p>
        </p:txBody>
      </p:sp>
      <p:pic>
        <p:nvPicPr>
          <p:cNvPr id="11" name="图片 10" descr="edge_fa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9" y="2764311"/>
            <a:ext cx="4804163" cy="279087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50037" y="2531670"/>
            <a:ext cx="147808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92" b="1" dirty="0">
                <a:solidFill>
                  <a:srgbClr val="990000"/>
                </a:solidFill>
              </a:rPr>
              <a:t>Input networks</a:t>
            </a:r>
            <a:endParaRPr kumimoji="1" lang="zh-CN" altLang="en-US" sz="1292" b="1" dirty="0">
              <a:solidFill>
                <a:srgbClr val="99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09090" y="2531670"/>
            <a:ext cx="1562020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92" b="1" dirty="0">
                <a:solidFill>
                  <a:srgbClr val="990000"/>
                </a:solidFill>
              </a:rPr>
              <a:t>Matching graph</a:t>
            </a:r>
            <a:endParaRPr kumimoji="1" lang="zh-CN" altLang="en-US" sz="1292" b="1" dirty="0">
              <a:solidFill>
                <a:srgbClr val="99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362531"/>
            <a:ext cx="3508050" cy="1694958"/>
          </a:xfrm>
          <a:prstGeom prst="rect">
            <a:avLst/>
          </a:prstGeom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535799" y="2930483"/>
            <a:ext cx="2093771" cy="39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615" rIns="16615" anchor="ctr"/>
          <a:lstStyle/>
          <a:p>
            <a:r>
              <a:rPr lang="en-US" altLang="zh-CN" sz="1662" dirty="0">
                <a:solidFill>
                  <a:srgbClr val="0000FF"/>
                </a:solidFill>
              </a:rPr>
              <a:t>Energy function</a:t>
            </a:r>
          </a:p>
        </p:txBody>
      </p:sp>
    </p:spTree>
    <p:extLst>
      <p:ext uri="{BB962C8B-B14F-4D97-AF65-F5344CB8AC3E}">
        <p14:creationId xmlns:p14="http://schemas.microsoft.com/office/powerpoint/2010/main" val="1423884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331" y="2265794"/>
            <a:ext cx="3641733" cy="2226709"/>
          </a:xfrm>
          <a:prstGeom prst="rect">
            <a:avLst/>
          </a:prstGeom>
        </p:spPr>
      </p:pic>
      <p:pic>
        <p:nvPicPr>
          <p:cNvPr id="10" name="图片 9" descr="m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3" y="2332263"/>
            <a:ext cx="5875606" cy="32496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Local vs. Global consistency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852" y="1047544"/>
            <a:ext cx="8436219" cy="1218251"/>
          </a:xfrm>
        </p:spPr>
        <p:txBody>
          <a:bodyPr/>
          <a:lstStyle/>
          <a:p>
            <a:r>
              <a:rPr kumimoji="1" lang="en-US" altLang="zh-CN" sz="2800" dirty="0"/>
              <a:t>Global consistency: matching users by avoiding global inconsistency</a:t>
            </a:r>
            <a:endParaRPr kumimoji="1" lang="zh-CN" altLang="en-US" sz="2800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179119" y="3993986"/>
            <a:ext cx="1329378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477" dirty="0"/>
              <a:t>Global inconsistency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18285" y="2897249"/>
            <a:ext cx="1196441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662" dirty="0"/>
              <a:t>Network matching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674670" y="2996952"/>
            <a:ext cx="1229675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662" dirty="0"/>
              <a:t>Local consistency</a:t>
            </a:r>
          </a:p>
        </p:txBody>
      </p:sp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5658423" y="5435352"/>
            <a:ext cx="3256977" cy="43204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CN" sz="1846" dirty="0"/>
              <a:t>Avoid “</a:t>
            </a:r>
            <a:r>
              <a:rPr kumimoji="1" lang="en-US" altLang="zh-CN" sz="1846" dirty="0">
                <a:solidFill>
                  <a:srgbClr val="0000FF"/>
                </a:solidFill>
              </a:rPr>
              <a:t>global inconsistency</a:t>
            </a:r>
            <a:r>
              <a:rPr kumimoji="1" lang="en-US" altLang="zh-CN" sz="1846" dirty="0"/>
              <a:t>”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329" y="5531594"/>
            <a:ext cx="1339723" cy="362841"/>
          </a:xfrm>
          <a:prstGeom prst="rect">
            <a:avLst/>
          </a:prstGeom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468724" y="2007956"/>
            <a:ext cx="1440160" cy="427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2800" b="1" dirty="0" err="1" smtClean="0">
                <a:latin typeface="Helvetica Neue" charset="0"/>
                <a:ea typeface="Helvetica Neue" charset="0"/>
                <a:cs typeface="Helvetica Neue" charset="0"/>
              </a:rPr>
              <a:t>AMiner</a:t>
            </a:r>
            <a:endParaRPr lang="en-US" altLang="zh-CN" sz="28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06" y="5531594"/>
            <a:ext cx="2208092" cy="4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87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m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3" y="2332263"/>
            <a:ext cx="5875606" cy="32496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Local vs. Global consistency</a:t>
            </a:r>
            <a:endParaRPr kumimoji="1" lang="zh-CN" altLang="en-US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179119" y="3993986"/>
            <a:ext cx="1329378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477" dirty="0"/>
              <a:t>Global inconsistency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18285" y="2897249"/>
            <a:ext cx="1196441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662" dirty="0"/>
              <a:t>Network matching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674670" y="2996952"/>
            <a:ext cx="1229675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662" dirty="0"/>
              <a:t>Local consistency</a:t>
            </a:r>
          </a:p>
        </p:txBody>
      </p:sp>
      <p:pic>
        <p:nvPicPr>
          <p:cNvPr id="4" name="图片 3" descr="Drawing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78" y="1866981"/>
            <a:ext cx="1562020" cy="1536307"/>
          </a:xfrm>
          <a:prstGeom prst="rect">
            <a:avLst/>
          </a:prstGeom>
        </p:spPr>
      </p:pic>
      <p:pic>
        <p:nvPicPr>
          <p:cNvPr id="15" name="图片 14" descr="Drawing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78" y="2897249"/>
            <a:ext cx="1562020" cy="1536307"/>
          </a:xfrm>
          <a:prstGeom prst="rect">
            <a:avLst/>
          </a:prstGeom>
        </p:spPr>
      </p:pic>
      <p:pic>
        <p:nvPicPr>
          <p:cNvPr id="16" name="图片 15" descr="Drawing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13" y="3927518"/>
            <a:ext cx="1562020" cy="1536307"/>
          </a:xfrm>
          <a:prstGeom prst="rect">
            <a:avLst/>
          </a:prstGeom>
        </p:spPr>
      </p:pic>
      <p:pic>
        <p:nvPicPr>
          <p:cNvPr id="17" name="图片 16" descr="Drawing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13" y="4957786"/>
            <a:ext cx="1562020" cy="1536307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930083" y="3229593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63317" y="4259862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32159" y="4193393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31647" y="5290130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00489" y="5256896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599302" y="5788647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1329" y="5531594"/>
            <a:ext cx="1339723" cy="362841"/>
          </a:xfrm>
          <a:prstGeom prst="rect">
            <a:avLst/>
          </a:prstGeom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2468724" y="2007956"/>
            <a:ext cx="1440160" cy="427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2800" b="1" dirty="0" err="1" smtClean="0">
                <a:latin typeface="Helvetica Neue" charset="0"/>
                <a:ea typeface="Helvetica Neue" charset="0"/>
                <a:cs typeface="Helvetica Neue" charset="0"/>
              </a:rPr>
              <a:t>AMiner</a:t>
            </a:r>
            <a:endParaRPr lang="en-US" altLang="zh-CN" sz="28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606" y="5531594"/>
            <a:ext cx="2208092" cy="412006"/>
          </a:xfrm>
          <a:prstGeom prst="rect">
            <a:avLst/>
          </a:prstGeom>
        </p:spPr>
      </p:pic>
      <p:sp>
        <p:nvSpPr>
          <p:cNvPr id="27" name="内容占位符 2"/>
          <p:cNvSpPr>
            <a:spLocks noGrp="1"/>
          </p:cNvSpPr>
          <p:nvPr>
            <p:ph idx="1"/>
          </p:nvPr>
        </p:nvSpPr>
        <p:spPr>
          <a:xfrm>
            <a:off x="323852" y="1047544"/>
            <a:ext cx="8436219" cy="1218251"/>
          </a:xfrm>
        </p:spPr>
        <p:txBody>
          <a:bodyPr/>
          <a:lstStyle/>
          <a:p>
            <a:r>
              <a:rPr kumimoji="1" lang="en-US" altLang="zh-CN" sz="2800" dirty="0"/>
              <a:t>Global consistency: matching users by avoiding global inconsistency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54991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" name="Straight Connector 213"/>
          <p:cNvCxnSpPr/>
          <p:nvPr/>
        </p:nvCxnSpPr>
        <p:spPr>
          <a:xfrm flipH="1" flipV="1">
            <a:off x="4345535" y="3949304"/>
            <a:ext cx="391364" cy="6869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H="1">
            <a:off x="4320628" y="3482027"/>
            <a:ext cx="306420" cy="349338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" y="6431848"/>
            <a:ext cx="9143999" cy="4261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6154" rtlCol="0" anchor="ctr"/>
          <a:lstStyle/>
          <a:p>
            <a:r>
              <a:rPr lang="en-US" altLang="zh-CN" sz="1200" dirty="0" smtClean="0">
                <a:solidFill>
                  <a:srgbClr val="000000"/>
                </a:solidFill>
              </a:rPr>
              <a:t>[1] </a:t>
            </a:r>
            <a:r>
              <a:rPr lang="en-US" altLang="zh-CN" sz="1200" dirty="0" err="1" smtClean="0">
                <a:solidFill>
                  <a:srgbClr val="000000"/>
                </a:solidFill>
              </a:rPr>
              <a:t>Yuxiao</a:t>
            </a:r>
            <a:r>
              <a:rPr lang="en-US" altLang="zh-CN" sz="1200" dirty="0" smtClean="0">
                <a:solidFill>
                  <a:srgbClr val="000000"/>
                </a:solidFill>
              </a:rPr>
              <a:t> Dong, Yang Yang, </a:t>
            </a:r>
            <a:r>
              <a:rPr lang="en-US" altLang="zh-CN" sz="1200" dirty="0" err="1" smtClean="0">
                <a:solidFill>
                  <a:srgbClr val="000000"/>
                </a:solidFill>
              </a:rPr>
              <a:t>Jie</a:t>
            </a:r>
            <a:r>
              <a:rPr lang="en-US" altLang="zh-CN" sz="1200" dirty="0" smtClean="0">
                <a:solidFill>
                  <a:srgbClr val="000000"/>
                </a:solidFill>
              </a:rPr>
              <a:t> Tang, Yang Yang, </a:t>
            </a:r>
            <a:r>
              <a:rPr lang="en-US" altLang="zh-CN" sz="1200" dirty="0" err="1" smtClean="0">
                <a:solidFill>
                  <a:srgbClr val="000000"/>
                </a:solidFill>
              </a:rPr>
              <a:t>Nitesh</a:t>
            </a:r>
            <a:r>
              <a:rPr lang="en-US" altLang="zh-CN" sz="1200" dirty="0" smtClean="0">
                <a:solidFill>
                  <a:srgbClr val="000000"/>
                </a:solidFill>
              </a:rPr>
              <a:t> V. Chawla. Inferring User Demographics and Social Strategies in Mobile Social Networks. </a:t>
            </a:r>
            <a:r>
              <a:rPr lang="en-US" altLang="zh-CN" sz="1200" dirty="0">
                <a:solidFill>
                  <a:srgbClr val="000000"/>
                </a:solidFill>
              </a:rPr>
              <a:t>KDD’14, pages 15-24. (</a:t>
            </a:r>
            <a:r>
              <a:rPr lang="en-US" altLang="zh-CN" sz="1200" b="1" dirty="0">
                <a:solidFill>
                  <a:srgbClr val="FF0000"/>
                </a:solidFill>
              </a:rPr>
              <a:t>Report by United Nations</a:t>
            </a:r>
            <a:r>
              <a:rPr lang="en-US" altLang="zh-CN" sz="1200" dirty="0" smtClean="0">
                <a:solidFill>
                  <a:srgbClr val="000000"/>
                </a:solidFill>
              </a:rPr>
              <a:t>)</a:t>
            </a:r>
            <a:endParaRPr lang="en-US" altLang="zh-CN" sz="12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47" y="1532699"/>
            <a:ext cx="9039740" cy="69986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vert="horz" wrap="square" lIns="199385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just">
              <a:buNone/>
            </a:pPr>
            <a:r>
              <a:rPr lang="en-US" altLang="zh-CN" sz="1846" b="1" dirty="0">
                <a:solidFill>
                  <a:srgbClr val="FF0000"/>
                </a:solidFill>
                <a:ea typeface="黑体" pitchFamily="49" charset="-122"/>
                <a:cs typeface="Arial"/>
              </a:rPr>
              <a:t>Did you know: </a:t>
            </a:r>
            <a:r>
              <a:rPr lang="en-US" altLang="zh-CN" sz="1846" b="1" dirty="0">
                <a:solidFill>
                  <a:srgbClr val="000000"/>
                </a:solidFill>
                <a:ea typeface="黑体" pitchFamily="49" charset="-122"/>
                <a:cs typeface="Arial"/>
              </a:rPr>
              <a:t>As of 2014, there are </a:t>
            </a:r>
            <a:r>
              <a:rPr lang="en-US" altLang="zh-CN" sz="1846" b="1" dirty="0">
                <a:solidFill>
                  <a:srgbClr val="0000FF"/>
                </a:solidFill>
                <a:ea typeface="黑体" pitchFamily="49" charset="-122"/>
                <a:cs typeface="Arial"/>
              </a:rPr>
              <a:t>7.3 </a:t>
            </a:r>
            <a:r>
              <a:rPr lang="en-US" altLang="zh-CN" sz="1846" b="1" dirty="0">
                <a:solidFill>
                  <a:srgbClr val="000000"/>
                </a:solidFill>
                <a:ea typeface="黑体" pitchFamily="49" charset="-122"/>
                <a:cs typeface="Arial"/>
              </a:rPr>
              <a:t>billion mobile users.</a:t>
            </a:r>
          </a:p>
          <a:p>
            <a:pPr marL="0" indent="0" algn="just">
              <a:buNone/>
            </a:pPr>
            <a:r>
              <a:rPr lang="en-US" altLang="zh-CN" sz="1846" b="1" dirty="0">
                <a:solidFill>
                  <a:srgbClr val="000000"/>
                </a:solidFill>
                <a:ea typeface="黑体" pitchFamily="49" charset="-122"/>
                <a:cs typeface="Arial"/>
              </a:rPr>
              <a:t>Users average</a:t>
            </a:r>
            <a:r>
              <a:rPr lang="en-US" altLang="zh-CN" sz="1846" b="1" dirty="0">
                <a:solidFill>
                  <a:schemeClr val="bg1"/>
                </a:solidFill>
                <a:ea typeface="黑体" pitchFamily="49" charset="-122"/>
                <a:cs typeface="Arial"/>
              </a:rPr>
              <a:t> </a:t>
            </a:r>
            <a:r>
              <a:rPr lang="en-US" altLang="zh-CN" sz="1846" b="1" dirty="0">
                <a:solidFill>
                  <a:srgbClr val="0000FF"/>
                </a:solidFill>
                <a:ea typeface="黑体" pitchFamily="49" charset="-122"/>
                <a:cs typeface="Arial"/>
              </a:rPr>
              <a:t>22 </a:t>
            </a:r>
            <a:r>
              <a:rPr lang="en-US" altLang="zh-CN" sz="1846" b="1" dirty="0">
                <a:solidFill>
                  <a:srgbClr val="000000"/>
                </a:solidFill>
                <a:ea typeface="黑体" pitchFamily="49" charset="-122"/>
                <a:cs typeface="Arial"/>
              </a:rPr>
              <a:t>calls,</a:t>
            </a:r>
            <a:r>
              <a:rPr lang="en-US" altLang="zh-CN" sz="1846" b="1" dirty="0">
                <a:solidFill>
                  <a:schemeClr val="bg1"/>
                </a:solidFill>
                <a:ea typeface="黑体" pitchFamily="49" charset="-122"/>
                <a:cs typeface="Arial"/>
              </a:rPr>
              <a:t> </a:t>
            </a:r>
            <a:r>
              <a:rPr lang="en-US" altLang="zh-CN" sz="1846" b="1" dirty="0">
                <a:solidFill>
                  <a:srgbClr val="0000FF"/>
                </a:solidFill>
                <a:ea typeface="黑体" pitchFamily="49" charset="-122"/>
                <a:cs typeface="Arial"/>
              </a:rPr>
              <a:t>23 </a:t>
            </a:r>
            <a:r>
              <a:rPr lang="en-US" altLang="zh-CN" sz="1846" b="1" dirty="0">
                <a:solidFill>
                  <a:srgbClr val="000000"/>
                </a:solidFill>
                <a:ea typeface="黑体" pitchFamily="49" charset="-122"/>
                <a:cs typeface="Arial"/>
              </a:rPr>
              <a:t>messages, and </a:t>
            </a:r>
            <a:r>
              <a:rPr lang="en-US" altLang="zh-CN" sz="1846" b="1" dirty="0">
                <a:solidFill>
                  <a:srgbClr val="0000FF"/>
                </a:solidFill>
                <a:ea typeface="黑体" pitchFamily="49" charset="-122"/>
                <a:cs typeface="Arial"/>
              </a:rPr>
              <a:t>110 </a:t>
            </a:r>
            <a:r>
              <a:rPr lang="en-US" altLang="zh-CN" sz="1846" b="1" dirty="0">
                <a:solidFill>
                  <a:srgbClr val="000000"/>
                </a:solidFill>
                <a:ea typeface="黑体" pitchFamily="49" charset="-122"/>
                <a:cs typeface="Arial"/>
              </a:rPr>
              <a:t>status checks</a:t>
            </a:r>
            <a:r>
              <a:rPr lang="en-US" altLang="zh-CN" sz="1846" b="1" dirty="0">
                <a:solidFill>
                  <a:srgbClr val="0000FF"/>
                </a:solidFill>
                <a:ea typeface="黑体" pitchFamily="49" charset="-122"/>
                <a:cs typeface="Arial"/>
              </a:rPr>
              <a:t> per day.</a:t>
            </a:r>
          </a:p>
        </p:txBody>
      </p:sp>
      <p:sp>
        <p:nvSpPr>
          <p:cNvPr id="82" name="Striped Right Arrow 81"/>
          <p:cNvSpPr/>
          <p:nvPr/>
        </p:nvSpPr>
        <p:spPr>
          <a:xfrm>
            <a:off x="3025250" y="3256124"/>
            <a:ext cx="399875" cy="184103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7777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flipH="1">
            <a:off x="4736900" y="2727650"/>
            <a:ext cx="17259" cy="484288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4805338" y="2918483"/>
            <a:ext cx="455262" cy="342763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4736899" y="3494039"/>
            <a:ext cx="60414" cy="382122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4736900" y="3275259"/>
            <a:ext cx="723036" cy="106177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 flipV="1">
            <a:off x="4810933" y="3444753"/>
            <a:ext cx="449668" cy="305195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5342593" y="3370674"/>
            <a:ext cx="81992" cy="304599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066381" y="3349057"/>
            <a:ext cx="738957" cy="3183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1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025" y="2551223"/>
            <a:ext cx="308266" cy="28455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882" y="3564671"/>
            <a:ext cx="308266" cy="28455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048" y="3789172"/>
            <a:ext cx="308266" cy="284553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028" y="3181158"/>
            <a:ext cx="379742" cy="350531"/>
          </a:xfrm>
          <a:prstGeom prst="rect">
            <a:avLst/>
          </a:prstGeom>
        </p:spPr>
      </p:pic>
      <p:cxnSp>
        <p:nvCxnSpPr>
          <p:cNvPr id="200" name="Straight Connector 199"/>
          <p:cNvCxnSpPr/>
          <p:nvPr/>
        </p:nvCxnSpPr>
        <p:spPr>
          <a:xfrm>
            <a:off x="4265434" y="2905992"/>
            <a:ext cx="414401" cy="414642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1273" y="3773578"/>
            <a:ext cx="277841" cy="256469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4">
            <a:alphaModFix amt="17000"/>
          </a:blip>
          <a:stretch>
            <a:fillRect/>
          </a:stretch>
        </p:blipFill>
        <p:spPr>
          <a:xfrm>
            <a:off x="4015787" y="2758837"/>
            <a:ext cx="277841" cy="256469"/>
          </a:xfrm>
          <a:prstGeom prst="rect">
            <a:avLst/>
          </a:prstGeom>
        </p:spPr>
      </p:pic>
      <p:cxnSp>
        <p:nvCxnSpPr>
          <p:cNvPr id="223" name="Straight Connector 222"/>
          <p:cNvCxnSpPr/>
          <p:nvPr/>
        </p:nvCxnSpPr>
        <p:spPr>
          <a:xfrm flipH="1">
            <a:off x="3978523" y="3002605"/>
            <a:ext cx="143744" cy="19254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5" name="Picture 164"/>
          <p:cNvPicPr>
            <a:picLocks noChangeAspect="1"/>
          </p:cNvPicPr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3836260" y="3185978"/>
            <a:ext cx="277841" cy="256469"/>
          </a:xfrm>
          <a:prstGeom prst="rect">
            <a:avLst/>
          </a:prstGeom>
        </p:spPr>
      </p:pic>
      <p:sp>
        <p:nvSpPr>
          <p:cNvPr id="231" name="TextBox 230"/>
          <p:cNvSpPr txBox="1"/>
          <p:nvPr/>
        </p:nvSpPr>
        <p:spPr>
          <a:xfrm>
            <a:off x="640424" y="4306381"/>
            <a:ext cx="847377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46" dirty="0"/>
              <a:t>Young</a:t>
            </a:r>
            <a:endParaRPr lang="en-US" dirty="0"/>
          </a:p>
        </p:txBody>
      </p:sp>
      <p:sp>
        <p:nvSpPr>
          <p:cNvPr id="232" name="TextBox 231"/>
          <p:cNvSpPr txBox="1"/>
          <p:nvPr/>
        </p:nvSpPr>
        <p:spPr>
          <a:xfrm>
            <a:off x="7597361" y="4324698"/>
            <a:ext cx="937039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46" dirty="0"/>
              <a:t>S</a:t>
            </a:r>
            <a:r>
              <a:rPr lang="en-US" sz="1846" dirty="0"/>
              <a:t>enior</a:t>
            </a:r>
            <a:endParaRPr lang="en-US" dirty="0"/>
          </a:p>
        </p:txBody>
      </p:sp>
      <p:grpSp>
        <p:nvGrpSpPr>
          <p:cNvPr id="256" name="Group 255"/>
          <p:cNvGrpSpPr/>
          <p:nvPr/>
        </p:nvGrpSpPr>
        <p:grpSpPr>
          <a:xfrm>
            <a:off x="1005049" y="2638708"/>
            <a:ext cx="1685501" cy="1522502"/>
            <a:chOff x="685050" y="1584173"/>
            <a:chExt cx="1685501" cy="1649377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1503095" y="1775301"/>
              <a:ext cx="17259" cy="52464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571533" y="1982037"/>
              <a:ext cx="455262" cy="37132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100253" y="2560801"/>
              <a:ext cx="292991" cy="35226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1100253" y="3059252"/>
              <a:ext cx="359688" cy="6363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503095" y="2605556"/>
              <a:ext cx="60414" cy="41396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798305" y="2016544"/>
              <a:ext cx="165243" cy="305231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520354" y="2368544"/>
              <a:ext cx="705777" cy="9719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 flipV="1">
              <a:off x="1577129" y="2552164"/>
              <a:ext cx="449668" cy="330628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108788" y="2471912"/>
              <a:ext cx="81992" cy="329982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80297" y="2402672"/>
              <a:ext cx="579644" cy="6306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045540" y="1935647"/>
              <a:ext cx="414401" cy="44919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619" y="2851420"/>
              <a:ext cx="277841" cy="277841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224" y="2272467"/>
              <a:ext cx="379742" cy="379742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221" y="1584173"/>
              <a:ext cx="308266" cy="308266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078" y="2682075"/>
              <a:ext cx="308266" cy="308266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3244" y="2925284"/>
              <a:ext cx="308266" cy="308266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050" y="2187898"/>
              <a:ext cx="277841" cy="277841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794" y="1830158"/>
              <a:ext cx="277841" cy="277841"/>
            </a:xfrm>
            <a:prstGeom prst="rect">
              <a:avLst/>
            </a:prstGeom>
          </p:spPr>
        </p:pic>
        <p:cxnSp>
          <p:nvCxnSpPr>
            <p:cNvPr id="233" name="Straight Connector 232"/>
            <p:cNvCxnSpPr/>
            <p:nvPr/>
          </p:nvCxnSpPr>
          <p:spPr>
            <a:xfrm>
              <a:off x="2110730" y="2021243"/>
              <a:ext cx="87076" cy="26521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2285" y="2239837"/>
              <a:ext cx="308266" cy="308266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8290" y="1816891"/>
              <a:ext cx="277841" cy="277841"/>
            </a:xfrm>
            <a:prstGeom prst="rect">
              <a:avLst/>
            </a:prstGeom>
          </p:spPr>
        </p:pic>
      </p:grpSp>
      <p:cxnSp>
        <p:nvCxnSpPr>
          <p:cNvPr id="240" name="Straight Connector 239"/>
          <p:cNvCxnSpPr/>
          <p:nvPr/>
        </p:nvCxnSpPr>
        <p:spPr>
          <a:xfrm>
            <a:off x="5359533" y="2950335"/>
            <a:ext cx="87076" cy="244813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4" name="Picture 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90" y="3156452"/>
            <a:ext cx="308266" cy="284553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095" y="2766041"/>
            <a:ext cx="277841" cy="256469"/>
          </a:xfrm>
          <a:prstGeom prst="rect">
            <a:avLst/>
          </a:prstGeom>
        </p:spPr>
      </p:pic>
      <p:cxnSp>
        <p:nvCxnSpPr>
          <p:cNvPr id="168" name="Straight Connector 167"/>
          <p:cNvCxnSpPr/>
          <p:nvPr/>
        </p:nvCxnSpPr>
        <p:spPr>
          <a:xfrm flipH="1">
            <a:off x="7267305" y="2763905"/>
            <a:ext cx="17259" cy="484288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7267304" y="3530294"/>
            <a:ext cx="60414" cy="382122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>
            <a:off x="7284563" y="3311513"/>
            <a:ext cx="705777" cy="105458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H="1" flipV="1">
            <a:off x="7341338" y="3481008"/>
            <a:ext cx="449668" cy="305195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>
            <a:off x="7872998" y="3406929"/>
            <a:ext cx="81992" cy="304599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6" name="Picture 1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430" y="2587478"/>
            <a:ext cx="308266" cy="284553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288" y="3600926"/>
            <a:ext cx="308266" cy="284553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954" y="3212546"/>
            <a:ext cx="379742" cy="350531"/>
          </a:xfrm>
          <a:prstGeom prst="rect">
            <a:avLst/>
          </a:prstGeom>
        </p:spPr>
      </p:pic>
      <p:cxnSp>
        <p:nvCxnSpPr>
          <p:cNvPr id="226" name="Straight Connector 225"/>
          <p:cNvCxnSpPr/>
          <p:nvPr/>
        </p:nvCxnSpPr>
        <p:spPr>
          <a:xfrm flipH="1">
            <a:off x="7327719" y="2989863"/>
            <a:ext cx="448785" cy="32165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9" name="Picture 228"/>
          <p:cNvPicPr>
            <a:picLocks noChangeAspect="1"/>
          </p:cNvPicPr>
          <p:nvPr/>
        </p:nvPicPr>
        <p:blipFill>
          <a:blip r:embed="rId4">
            <a:alphaModFix amt="17000"/>
          </a:blip>
          <a:stretch>
            <a:fillRect/>
          </a:stretch>
        </p:blipFill>
        <p:spPr>
          <a:xfrm>
            <a:off x="7734076" y="2793531"/>
            <a:ext cx="277841" cy="256469"/>
          </a:xfrm>
          <a:prstGeom prst="rect">
            <a:avLst/>
          </a:prstGeom>
        </p:spPr>
      </p:pic>
      <p:cxnSp>
        <p:nvCxnSpPr>
          <p:cNvPr id="241" name="Straight Connector 240"/>
          <p:cNvCxnSpPr/>
          <p:nvPr/>
        </p:nvCxnSpPr>
        <p:spPr>
          <a:xfrm>
            <a:off x="7911451" y="3031386"/>
            <a:ext cx="87076" cy="24481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9" name="Picture 1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495" y="3192706"/>
            <a:ext cx="308266" cy="284553"/>
          </a:xfrm>
          <a:prstGeom prst="rect">
            <a:avLst/>
          </a:prstGeom>
        </p:spPr>
      </p:pic>
      <p:cxnSp>
        <p:nvCxnSpPr>
          <p:cNvPr id="252" name="Straight Connector 251"/>
          <p:cNvCxnSpPr/>
          <p:nvPr/>
        </p:nvCxnSpPr>
        <p:spPr>
          <a:xfrm flipH="1">
            <a:off x="6822386" y="3510986"/>
            <a:ext cx="306420" cy="349338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4" name="Picture 253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3031" y="3802536"/>
            <a:ext cx="277841" cy="256469"/>
          </a:xfrm>
          <a:prstGeom prst="rect">
            <a:avLst/>
          </a:prstGeom>
        </p:spPr>
      </p:pic>
      <p:sp>
        <p:nvSpPr>
          <p:cNvPr id="255" name="Striped Right Arrow 254"/>
          <p:cNvSpPr/>
          <p:nvPr/>
        </p:nvSpPr>
        <p:spPr>
          <a:xfrm>
            <a:off x="1394186" y="4486346"/>
            <a:ext cx="6239168" cy="74477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7777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Content Placeholder 2"/>
          <p:cNvSpPr txBox="1">
            <a:spLocks/>
          </p:cNvSpPr>
          <p:nvPr/>
        </p:nvSpPr>
        <p:spPr>
          <a:xfrm>
            <a:off x="2349935" y="4573080"/>
            <a:ext cx="4441234" cy="789870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altLang="zh-CN" sz="1662" dirty="0">
              <a:ea typeface="黑体" pitchFamily="49" charset="-122"/>
              <a:cs typeface="Arial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1686219" y="4890422"/>
            <a:ext cx="952258" cy="6290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15" dirty="0">
                <a:solidFill>
                  <a:schemeClr val="tx1"/>
                </a:solidFill>
              </a:rPr>
              <a:t>have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6424605" y="4890422"/>
            <a:ext cx="795564" cy="6290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15" dirty="0">
                <a:solidFill>
                  <a:schemeClr val="tx1"/>
                </a:solidFill>
              </a:rPr>
              <a:t>than</a:t>
            </a:r>
            <a:endParaRPr lang="en-US" sz="2215" dirty="0">
              <a:solidFill>
                <a:schemeClr val="tx1"/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3417824" y="-1401383"/>
            <a:ext cx="358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5" name="TextBox 264"/>
          <p:cNvSpPr txBox="1"/>
          <p:nvPr/>
        </p:nvSpPr>
        <p:spPr>
          <a:xfrm>
            <a:off x="2787993" y="4831826"/>
            <a:ext cx="4108480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15" b="1" dirty="0">
                <a:solidFill>
                  <a:srgbClr val="FF0000"/>
                </a:solidFill>
                <a:ea typeface="黑体" pitchFamily="49" charset="-122"/>
                <a:cs typeface="Arial"/>
              </a:rPr>
              <a:t>2x </a:t>
            </a:r>
            <a:r>
              <a:rPr lang="en-US" altLang="zh-CN" sz="1846" dirty="0">
                <a:ea typeface="黑体" pitchFamily="49" charset="-122"/>
                <a:cs typeface="Arial"/>
              </a:rPr>
              <a:t>more </a:t>
            </a:r>
            <a:r>
              <a:rPr lang="zh-CN" altLang="en-US" sz="1846" dirty="0">
                <a:ea typeface="黑体" pitchFamily="49" charset="-122"/>
                <a:cs typeface="Arial"/>
              </a:rPr>
              <a:t>  </a:t>
            </a:r>
            <a:r>
              <a:rPr lang="en-US" altLang="zh-CN" sz="1846" dirty="0">
                <a:ea typeface="黑体" pitchFamily="49" charset="-122"/>
                <a:cs typeface="Arial"/>
              </a:rPr>
              <a:t>social </a:t>
            </a:r>
            <a:r>
              <a:rPr lang="zh-CN" altLang="en-US" sz="1846" dirty="0">
                <a:ea typeface="黑体" pitchFamily="49" charset="-122"/>
                <a:cs typeface="Arial"/>
              </a:rPr>
              <a:t>  </a:t>
            </a:r>
            <a:r>
              <a:rPr lang="en-US" altLang="zh-CN" sz="1846" dirty="0">
                <a:ea typeface="黑体" pitchFamily="49" charset="-122"/>
                <a:cs typeface="Arial"/>
              </a:rPr>
              <a:t>connections</a:t>
            </a:r>
            <a:endParaRPr lang="en-US" altLang="zh-CN" dirty="0">
              <a:ea typeface="黑体" pitchFamily="49" charset="-122"/>
              <a:cs typeface="Arial"/>
            </a:endParaRPr>
          </a:p>
          <a:p>
            <a:pPr algn="just"/>
            <a:r>
              <a:rPr lang="en-US" altLang="zh-CN" sz="2215" b="1" dirty="0">
                <a:solidFill>
                  <a:srgbClr val="FF0000"/>
                </a:solidFill>
                <a:ea typeface="黑体" pitchFamily="49" charset="-122"/>
                <a:cs typeface="Arial"/>
              </a:rPr>
              <a:t>4x </a:t>
            </a:r>
            <a:r>
              <a:rPr lang="en-US" altLang="zh-CN" sz="1846" dirty="0">
                <a:ea typeface="黑体" pitchFamily="49" charset="-122"/>
                <a:cs typeface="Arial"/>
              </a:rPr>
              <a:t>more opposite-gender circles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20110" t="2" r="25376" b="12602"/>
          <a:stretch/>
        </p:blipFill>
        <p:spPr>
          <a:xfrm>
            <a:off x="731011" y="4725164"/>
            <a:ext cx="938568" cy="9305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l="10864" r="83"/>
          <a:stretch/>
        </p:blipFill>
        <p:spPr>
          <a:xfrm>
            <a:off x="7397364" y="4725162"/>
            <a:ext cx="951267" cy="930546"/>
          </a:xfrm>
          <a:prstGeom prst="rect">
            <a:avLst/>
          </a:prstGeom>
        </p:spPr>
      </p:pic>
      <p:sp>
        <p:nvSpPr>
          <p:cNvPr id="81" name="Rectangle 260"/>
          <p:cNvSpPr/>
          <p:nvPr/>
        </p:nvSpPr>
        <p:spPr>
          <a:xfrm>
            <a:off x="467993" y="3299760"/>
            <a:ext cx="926193" cy="411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77" dirty="0">
                <a:solidFill>
                  <a:srgbClr val="800000"/>
                </a:solidFill>
              </a:rPr>
              <a:t>female</a:t>
            </a:r>
            <a:endParaRPr lang="en-US" sz="1108" dirty="0">
              <a:solidFill>
                <a:srgbClr val="800000"/>
              </a:solidFill>
            </a:endParaRPr>
          </a:p>
        </p:txBody>
      </p:sp>
      <p:sp>
        <p:nvSpPr>
          <p:cNvPr id="83" name="Rectangle 260"/>
          <p:cNvSpPr/>
          <p:nvPr/>
        </p:nvSpPr>
        <p:spPr>
          <a:xfrm>
            <a:off x="5578691" y="2817833"/>
            <a:ext cx="1279819" cy="411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77" dirty="0">
                <a:solidFill>
                  <a:schemeClr val="tx1"/>
                </a:solidFill>
              </a:rPr>
              <a:t>More stable</a:t>
            </a:r>
            <a:endParaRPr lang="en-US" sz="1108" dirty="0">
              <a:solidFill>
                <a:schemeClr val="tx1"/>
              </a:solidFill>
            </a:endParaRPr>
          </a:p>
        </p:txBody>
      </p:sp>
      <p:sp>
        <p:nvSpPr>
          <p:cNvPr id="84" name="Rectangle 260"/>
          <p:cNvSpPr/>
          <p:nvPr/>
        </p:nvSpPr>
        <p:spPr>
          <a:xfrm>
            <a:off x="1342487" y="2330590"/>
            <a:ext cx="926193" cy="411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77" dirty="0">
                <a:solidFill>
                  <a:srgbClr val="0000FF"/>
                </a:solidFill>
              </a:rPr>
              <a:t>male</a:t>
            </a:r>
            <a:endParaRPr lang="en-US" sz="1108" dirty="0">
              <a:solidFill>
                <a:srgbClr val="0000FF"/>
              </a:solidFill>
            </a:endParaRPr>
          </a:p>
        </p:txBody>
      </p:sp>
      <p:sp>
        <p:nvSpPr>
          <p:cNvPr id="85" name="Rectangle 260"/>
          <p:cNvSpPr/>
          <p:nvPr/>
        </p:nvSpPr>
        <p:spPr>
          <a:xfrm>
            <a:off x="2684517" y="2825502"/>
            <a:ext cx="1267231" cy="411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77" dirty="0">
                <a:solidFill>
                  <a:schemeClr val="tx1"/>
                </a:solidFill>
              </a:rPr>
              <a:t>Less friends</a:t>
            </a:r>
            <a:endParaRPr lang="en-US" sz="1108" dirty="0">
              <a:solidFill>
                <a:schemeClr val="tx1"/>
              </a:solidFill>
            </a:endParaRPr>
          </a:p>
        </p:txBody>
      </p:sp>
      <p:sp>
        <p:nvSpPr>
          <p:cNvPr id="86" name="Striped Right Arrow 81"/>
          <p:cNvSpPr/>
          <p:nvPr/>
        </p:nvSpPr>
        <p:spPr>
          <a:xfrm>
            <a:off x="5941928" y="3258344"/>
            <a:ext cx="399875" cy="184103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7777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7390011" y="3876655"/>
            <a:ext cx="482987" cy="131164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8" name="Picture 1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453" y="3825427"/>
            <a:ext cx="308266" cy="284553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52147" y="228600"/>
            <a:ext cx="9039739" cy="731226"/>
          </a:xfrm>
        </p:spPr>
        <p:txBody>
          <a:bodyPr/>
          <a:lstStyle/>
          <a:p>
            <a:r>
              <a:rPr lang="en-US" altLang="zh-CN" sz="3600" dirty="0" smtClean="0">
                <a:solidFill>
                  <a:srgbClr val="000000"/>
                </a:solidFill>
                <a:ea typeface="黑体"/>
                <a:cs typeface="黑体"/>
              </a:rPr>
              <a:t>User Modeling</a:t>
            </a:r>
            <a:r>
              <a:rPr lang="en-US" altLang="zh-CN" sz="2215" b="1" dirty="0">
                <a:solidFill>
                  <a:srgbClr val="000000"/>
                </a:solidFill>
                <a:ea typeface="黑体"/>
                <a:cs typeface="黑体"/>
              </a:rPr>
              <a:t>—Demographics and social strategies</a:t>
            </a:r>
            <a:endParaRPr kumimoji="1" lang="zh-CN" altLang="en-US" sz="3323" dirty="0">
              <a:solidFill>
                <a:srgbClr val="000000"/>
              </a:solidFill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922014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m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3" y="2332263"/>
            <a:ext cx="5875606" cy="32496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Local vs. Global consistency</a:t>
            </a:r>
            <a:endParaRPr kumimoji="1" lang="zh-CN" altLang="en-US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179119" y="3993986"/>
            <a:ext cx="1329378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477" dirty="0"/>
              <a:t>Global inconsistency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18285" y="2897249"/>
            <a:ext cx="1196441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662" dirty="0"/>
              <a:t>Network matching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674670" y="2996952"/>
            <a:ext cx="1229675" cy="4985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662" dirty="0"/>
              <a:t>Local consistency</a:t>
            </a:r>
          </a:p>
        </p:txBody>
      </p:sp>
      <p:pic>
        <p:nvPicPr>
          <p:cNvPr id="4" name="图片 3" descr="Drawing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78" y="1866981"/>
            <a:ext cx="1562020" cy="1536307"/>
          </a:xfrm>
          <a:prstGeom prst="rect">
            <a:avLst/>
          </a:prstGeom>
        </p:spPr>
      </p:pic>
      <p:pic>
        <p:nvPicPr>
          <p:cNvPr id="15" name="图片 14" descr="Drawing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78" y="2897249"/>
            <a:ext cx="1562020" cy="1536307"/>
          </a:xfrm>
          <a:prstGeom prst="rect">
            <a:avLst/>
          </a:prstGeom>
        </p:spPr>
      </p:pic>
      <p:pic>
        <p:nvPicPr>
          <p:cNvPr id="16" name="图片 15" descr="Drawing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13" y="3927518"/>
            <a:ext cx="1562020" cy="1536307"/>
          </a:xfrm>
          <a:prstGeom prst="rect">
            <a:avLst/>
          </a:prstGeom>
        </p:spPr>
      </p:pic>
      <p:pic>
        <p:nvPicPr>
          <p:cNvPr id="17" name="图片 16" descr="Drawing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13" y="4957786"/>
            <a:ext cx="1562020" cy="1536307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930083" y="3229593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63317" y="4259862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32159" y="4193393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31647" y="5290130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00489" y="5256896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599302" y="5788647"/>
            <a:ext cx="30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pic>
        <p:nvPicPr>
          <p:cNvPr id="24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446" y="2166090"/>
            <a:ext cx="631455" cy="631455"/>
          </a:xfrm>
          <a:prstGeom prst="rect">
            <a:avLst/>
          </a:prstGeom>
        </p:spPr>
      </p:pic>
      <p:pic>
        <p:nvPicPr>
          <p:cNvPr id="25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446" y="5290130"/>
            <a:ext cx="631455" cy="631455"/>
          </a:xfrm>
          <a:prstGeom prst="rect">
            <a:avLst/>
          </a:prstGeom>
        </p:spPr>
      </p:pic>
      <p:pic>
        <p:nvPicPr>
          <p:cNvPr id="26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446" y="4293096"/>
            <a:ext cx="598220" cy="598220"/>
          </a:xfrm>
          <a:prstGeom prst="rect">
            <a:avLst/>
          </a:prstGeom>
        </p:spPr>
      </p:pic>
      <p:pic>
        <p:nvPicPr>
          <p:cNvPr id="27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446" y="3163124"/>
            <a:ext cx="631455" cy="6314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38262" y="3661641"/>
            <a:ext cx="148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Inconsistent!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8" name="内容占位符 2"/>
          <p:cNvSpPr>
            <a:spLocks noGrp="1"/>
          </p:cNvSpPr>
          <p:nvPr>
            <p:ph idx="1"/>
          </p:nvPr>
        </p:nvSpPr>
        <p:spPr>
          <a:xfrm>
            <a:off x="323852" y="1047544"/>
            <a:ext cx="8436219" cy="1218251"/>
          </a:xfrm>
        </p:spPr>
        <p:txBody>
          <a:bodyPr/>
          <a:lstStyle/>
          <a:p>
            <a:r>
              <a:rPr kumimoji="1" lang="en-US" altLang="zh-CN" sz="2800" dirty="0"/>
              <a:t>Global consistency: matching users by avoiding global inconsistency</a:t>
            </a:r>
            <a:endParaRPr kumimoji="1" lang="zh-CN" altLang="en-US" sz="28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1329" y="5531594"/>
            <a:ext cx="1339723" cy="362841"/>
          </a:xfrm>
          <a:prstGeom prst="rect">
            <a:avLst/>
          </a:prstGeom>
        </p:spPr>
      </p:pic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2468724" y="2007956"/>
            <a:ext cx="1440160" cy="427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2800" b="1" dirty="0" err="1" smtClean="0">
                <a:latin typeface="Helvetica Neue" charset="0"/>
                <a:ea typeface="Helvetica Neue" charset="0"/>
                <a:cs typeface="Helvetica Neue" charset="0"/>
              </a:rPr>
              <a:t>AMiner</a:t>
            </a:r>
            <a:endParaRPr lang="en-US" altLang="zh-CN" sz="28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606" y="5531594"/>
            <a:ext cx="2208092" cy="4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66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Avoid global inconsistency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58" y="2262955"/>
            <a:ext cx="4690396" cy="24289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405" y="2695004"/>
            <a:ext cx="3674502" cy="1960833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35799" y="2163251"/>
            <a:ext cx="2093771" cy="39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615" rIns="16615" anchor="ctr"/>
          <a:lstStyle/>
          <a:p>
            <a:r>
              <a:rPr lang="en-US" altLang="zh-CN" sz="1662" dirty="0">
                <a:solidFill>
                  <a:srgbClr val="0000FF"/>
                </a:solidFill>
              </a:rPr>
              <a:t>Energy function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83568" y="1963844"/>
            <a:ext cx="147808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92" b="1" dirty="0">
                <a:solidFill>
                  <a:srgbClr val="990000"/>
                </a:solidFill>
              </a:rPr>
              <a:t>Input networks</a:t>
            </a:r>
            <a:endParaRPr kumimoji="1" lang="zh-CN" altLang="en-US" sz="1292" b="1" dirty="0">
              <a:solidFill>
                <a:srgbClr val="99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09980" y="1963844"/>
            <a:ext cx="1562020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92" b="1" dirty="0">
                <a:solidFill>
                  <a:srgbClr val="990000"/>
                </a:solidFill>
              </a:rPr>
              <a:t>Matching graph</a:t>
            </a:r>
            <a:endParaRPr kumimoji="1" lang="zh-CN" altLang="en-US" sz="1292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4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0583" y="570768"/>
            <a:ext cx="8642838" cy="731226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COSNET</a:t>
            </a:r>
            <a:r>
              <a:rPr kumimoji="1" lang="en-US" altLang="zh-CN" sz="3323" dirty="0"/>
              <a:t>: Connecting Social Networks with Local and Global Consistency</a:t>
            </a:r>
            <a:endParaRPr kumimoji="1" lang="zh-CN" altLang="en-US" sz="3323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852" y="1833746"/>
            <a:ext cx="8436219" cy="4084942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Input: </a:t>
            </a:r>
            <a:r>
              <a:rPr kumimoji="1" lang="en-US" altLang="zh-CN" b="1" dirty="0" smtClean="0">
                <a:latin typeface="Times New Roman"/>
                <a:cs typeface="Times New Roman"/>
              </a:rPr>
              <a:t>G</a:t>
            </a:r>
            <a:r>
              <a:rPr kumimoji="1" lang="en-US" altLang="zh-CN" dirty="0" smtClean="0">
                <a:latin typeface="Times New Roman"/>
                <a:cs typeface="Times New Roman"/>
              </a:rPr>
              <a:t>={</a:t>
            </a:r>
            <a:r>
              <a:rPr kumimoji="1" lang="en-US" altLang="zh-CN" i="1" dirty="0" smtClean="0">
                <a:latin typeface="Times New Roman"/>
                <a:cs typeface="Times New Roman"/>
              </a:rPr>
              <a:t>G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1</a:t>
            </a:r>
            <a:r>
              <a:rPr kumimoji="1" lang="en-US" altLang="zh-CN" dirty="0" smtClean="0">
                <a:latin typeface="Times New Roman"/>
                <a:cs typeface="Times New Roman"/>
              </a:rPr>
              <a:t>, </a:t>
            </a:r>
            <a:r>
              <a:rPr kumimoji="1" lang="en-US" altLang="zh-CN" i="1" dirty="0" smtClean="0">
                <a:latin typeface="Times New Roman"/>
                <a:cs typeface="Times New Roman"/>
              </a:rPr>
              <a:t>G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2</a:t>
            </a:r>
            <a:r>
              <a:rPr kumimoji="1" lang="en-US" altLang="zh-CN" dirty="0" smtClean="0">
                <a:latin typeface="Times New Roman"/>
                <a:cs typeface="Times New Roman"/>
              </a:rPr>
              <a:t>, …, </a:t>
            </a:r>
            <a:r>
              <a:rPr kumimoji="1" lang="en-US" altLang="zh-CN" i="1" dirty="0" err="1" smtClean="0">
                <a:latin typeface="Times New Roman"/>
                <a:cs typeface="Times New Roman"/>
              </a:rPr>
              <a:t>G</a:t>
            </a:r>
            <a:r>
              <a:rPr kumimoji="1" lang="en-US" altLang="zh-CN" i="1" baseline="30000" dirty="0" err="1" smtClean="0">
                <a:latin typeface="Times New Roman"/>
                <a:cs typeface="Times New Roman"/>
              </a:rPr>
              <a:t>m</a:t>
            </a:r>
            <a:r>
              <a:rPr kumimoji="1" lang="en-US" altLang="zh-CN" dirty="0" smtClean="0">
                <a:latin typeface="Times New Roman"/>
                <a:cs typeface="Times New Roman"/>
              </a:rPr>
              <a:t>}, with </a:t>
            </a:r>
            <a:r>
              <a:rPr kumimoji="1" lang="en-US" altLang="zh-CN" i="1" dirty="0" err="1" smtClean="0">
                <a:latin typeface="Times New Roman"/>
                <a:cs typeface="Times New Roman"/>
              </a:rPr>
              <a:t>G</a:t>
            </a:r>
            <a:r>
              <a:rPr kumimoji="1" lang="en-US" altLang="zh-CN" i="1" baseline="30000" dirty="0" err="1" smtClean="0">
                <a:latin typeface="Times New Roman"/>
                <a:cs typeface="Times New Roman"/>
              </a:rPr>
              <a:t>k</a:t>
            </a:r>
            <a:r>
              <a:rPr kumimoji="1" lang="en-US" altLang="zh-CN" dirty="0" smtClean="0">
                <a:latin typeface="Times New Roman"/>
                <a:cs typeface="Times New Roman"/>
              </a:rPr>
              <a:t>=(</a:t>
            </a:r>
            <a:r>
              <a:rPr kumimoji="1" lang="en-US" altLang="zh-CN" i="1" dirty="0" err="1" smtClean="0">
                <a:latin typeface="Times New Roman"/>
                <a:cs typeface="Times New Roman"/>
              </a:rPr>
              <a:t>V</a:t>
            </a:r>
            <a:r>
              <a:rPr kumimoji="1" lang="en-US" altLang="zh-CN" i="1" baseline="30000" dirty="0" err="1" smtClean="0">
                <a:latin typeface="Times New Roman"/>
                <a:cs typeface="Times New Roman"/>
              </a:rPr>
              <a:t>k</a:t>
            </a:r>
            <a:r>
              <a:rPr kumimoji="1" lang="en-US" altLang="zh-CN" dirty="0" smtClean="0">
                <a:latin typeface="Times New Roman"/>
                <a:cs typeface="Times New Roman"/>
              </a:rPr>
              <a:t>, </a:t>
            </a:r>
            <a:r>
              <a:rPr kumimoji="1" lang="en-US" altLang="zh-CN" i="1" dirty="0" err="1" smtClean="0">
                <a:latin typeface="Times New Roman"/>
                <a:cs typeface="Times New Roman"/>
              </a:rPr>
              <a:t>E</a:t>
            </a:r>
            <a:r>
              <a:rPr kumimoji="1" lang="en-US" altLang="zh-CN" i="1" baseline="30000" dirty="0" err="1" smtClean="0">
                <a:latin typeface="Times New Roman"/>
                <a:cs typeface="Times New Roman"/>
              </a:rPr>
              <a:t>k</a:t>
            </a:r>
            <a:r>
              <a:rPr kumimoji="1" lang="en-US" altLang="zh-CN" dirty="0" smtClean="0">
                <a:latin typeface="Times New Roman"/>
                <a:cs typeface="Times New Roman"/>
              </a:rPr>
              <a:t>, </a:t>
            </a:r>
            <a:r>
              <a:rPr kumimoji="1" lang="en-US" altLang="zh-CN" i="1" dirty="0" err="1" smtClean="0">
                <a:latin typeface="Times New Roman"/>
                <a:cs typeface="Times New Roman"/>
              </a:rPr>
              <a:t>R</a:t>
            </a:r>
            <a:r>
              <a:rPr kumimoji="1" lang="en-US" altLang="zh-CN" i="1" baseline="30000" dirty="0" err="1" smtClean="0">
                <a:latin typeface="Times New Roman"/>
                <a:cs typeface="Times New Roman"/>
              </a:rPr>
              <a:t>k</a:t>
            </a:r>
            <a:r>
              <a:rPr kumimoji="1" lang="en-US" altLang="zh-CN" dirty="0" smtClean="0">
                <a:latin typeface="Times New Roman"/>
                <a:cs typeface="Times New Roman"/>
              </a:rPr>
              <a:t>)</a:t>
            </a:r>
          </a:p>
          <a:p>
            <a:r>
              <a:rPr kumimoji="1" lang="en-US" altLang="zh-CN" dirty="0" smtClean="0">
                <a:solidFill>
                  <a:srgbClr val="0000FF"/>
                </a:solidFill>
                <a:cs typeface="Times New Roman"/>
              </a:rPr>
              <a:t>Formalization: </a:t>
            </a:r>
            <a:r>
              <a:rPr kumimoji="1" lang="en-US" altLang="zh-CN" b="1" dirty="0" smtClean="0">
                <a:latin typeface="Times New Roman"/>
                <a:cs typeface="Times New Roman"/>
              </a:rPr>
              <a:t>X</a:t>
            </a:r>
            <a:r>
              <a:rPr kumimoji="1" lang="en-US" altLang="zh-CN" dirty="0" smtClean="0">
                <a:latin typeface="Times New Roman"/>
                <a:cs typeface="Times New Roman"/>
              </a:rPr>
              <a:t>={</a:t>
            </a:r>
            <a:r>
              <a:rPr kumimoji="1" lang="en-US" altLang="zh-CN" i="1" dirty="0" smtClean="0">
                <a:latin typeface="Times New Roman"/>
                <a:cs typeface="Times New Roman"/>
              </a:rPr>
              <a:t>x</a:t>
            </a:r>
            <a:r>
              <a:rPr kumimoji="1" lang="en-US" altLang="zh-CN" i="1" baseline="-25000" dirty="0" smtClean="0">
                <a:latin typeface="Times New Roman"/>
                <a:cs typeface="Times New Roman"/>
              </a:rPr>
              <a:t>i</a:t>
            </a:r>
            <a:r>
              <a:rPr kumimoji="1" lang="en-US" altLang="zh-CN" dirty="0" smtClean="0">
                <a:latin typeface="Times New Roman"/>
                <a:cs typeface="Times New Roman"/>
              </a:rPr>
              <a:t>}, all possible pairwise 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matchings</a:t>
            </a:r>
            <a:r>
              <a:rPr kumimoji="1" lang="en-US" altLang="zh-CN" dirty="0" smtClean="0">
                <a:latin typeface="Times New Roman"/>
                <a:cs typeface="Times New Roman"/>
              </a:rPr>
              <a:t> and each corresponds to</a:t>
            </a:r>
          </a:p>
          <a:p>
            <a:pPr marL="0" indent="0">
              <a:buNone/>
            </a:pPr>
            <a:endParaRPr kumimoji="1" lang="en-US" altLang="zh-CN" dirty="0">
              <a:latin typeface="Times New Roman"/>
              <a:cs typeface="Times New Roman"/>
            </a:endParaRPr>
          </a:p>
          <a:p>
            <a:r>
              <a:rPr kumimoji="1" lang="en-US" altLang="zh-CN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COSNET: </a:t>
            </a:r>
            <a:r>
              <a:rPr kumimoji="1" lang="en-US" altLang="zh-CN" dirty="0" smtClean="0">
                <a:latin typeface="Times New Roman"/>
                <a:cs typeface="Times New Roman"/>
              </a:rPr>
              <a:t>an energy-based model </a:t>
            </a:r>
          </a:p>
        </p:txBody>
      </p:sp>
      <p:sp>
        <p:nvSpPr>
          <p:cNvPr id="4" name="副标题 4"/>
          <p:cNvSpPr txBox="1">
            <a:spLocks/>
          </p:cNvSpPr>
          <p:nvPr/>
        </p:nvSpPr>
        <p:spPr bwMode="auto">
          <a:xfrm>
            <a:off x="0" y="6365631"/>
            <a:ext cx="9144000" cy="49236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166154" tIns="42203" rIns="166154" bIns="42203" numCol="1" anchor="ctr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</a:pPr>
            <a:r>
              <a:rPr lang="en-US" altLang="zh-CN" sz="1100" kern="0" dirty="0">
                <a:latin typeface="+mn-lt"/>
                <a:ea typeface="+mn-ea"/>
              </a:rPr>
              <a:t>[1] </a:t>
            </a:r>
            <a:r>
              <a:rPr lang="en-US" altLang="zh-CN" sz="1100" kern="0" dirty="0" err="1">
                <a:latin typeface="+mn-lt"/>
                <a:ea typeface="+mn-ea"/>
              </a:rPr>
              <a:t>Yutao</a:t>
            </a:r>
            <a:r>
              <a:rPr lang="en-US" altLang="zh-CN" sz="1100" kern="0" dirty="0">
                <a:latin typeface="+mn-lt"/>
                <a:ea typeface="+mn-ea"/>
              </a:rPr>
              <a:t> Zhang, Jie Tang, </a:t>
            </a:r>
            <a:r>
              <a:rPr lang="en-US" altLang="zh-CN" sz="1100" kern="0" dirty="0" err="1">
                <a:latin typeface="+mn-lt"/>
                <a:ea typeface="+mn-ea"/>
              </a:rPr>
              <a:t>Zhilin</a:t>
            </a:r>
            <a:r>
              <a:rPr lang="en-US" altLang="zh-CN" sz="1100" kern="0" dirty="0">
                <a:latin typeface="+mn-lt"/>
                <a:ea typeface="+mn-ea"/>
              </a:rPr>
              <a:t> Yang, </a:t>
            </a:r>
            <a:r>
              <a:rPr lang="en-US" altLang="zh-CN" sz="1100" kern="0" dirty="0" err="1">
                <a:latin typeface="+mn-lt"/>
                <a:ea typeface="+mn-ea"/>
              </a:rPr>
              <a:t>Jian</a:t>
            </a:r>
            <a:r>
              <a:rPr lang="en-US" altLang="zh-CN" sz="1100" kern="0" dirty="0">
                <a:latin typeface="+mn-lt"/>
                <a:ea typeface="+mn-ea"/>
              </a:rPr>
              <a:t> Pei, and Philip Yu. COSNET: Connecting Heterogeneous Social Networks with Local and Global Consistency. KDD’15, page 1485-1494.</a:t>
            </a:r>
            <a:endParaRPr lang="zh-CN" altLang="en-US" sz="1100" kern="0" dirty="0">
              <a:latin typeface="+mn-lt"/>
              <a:ea typeface="+mn-ea"/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/>
          </p:nvPr>
        </p:nvGraphicFramePr>
        <p:xfrm>
          <a:off x="6562187" y="2984065"/>
          <a:ext cx="1595975" cy="521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" name="Equation" r:id="rId3" imgW="622300" imgH="203200" progId="Equation.DSMT4">
                  <p:embed/>
                </p:oleObj>
              </mc:Choice>
              <mc:Fallback>
                <p:oleObj name="Equation" r:id="rId3" imgW="6223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62187" y="2984065"/>
                        <a:ext cx="1595975" cy="521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/>
          </p:nvPr>
        </p:nvGraphicFramePr>
        <p:xfrm>
          <a:off x="3043215" y="4658675"/>
          <a:ext cx="3042799" cy="531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" name="Equation" r:id="rId5" imgW="1308100" imgH="228600" progId="Equation.DSMT4">
                  <p:embed/>
                </p:oleObj>
              </mc:Choice>
              <mc:Fallback>
                <p:oleObj name="Equation" r:id="rId5" imgW="13081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3215" y="4658675"/>
                        <a:ext cx="3042799" cy="531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2042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Model Construction</a:t>
            </a:r>
            <a:endParaRPr kumimoji="1" lang="zh-CN" altLang="en-US" dirty="0"/>
          </a:p>
        </p:txBody>
      </p:sp>
      <p:pic>
        <p:nvPicPr>
          <p:cNvPr id="6" name="图片 5" descr="屏幕快照 2015-06-02 下午11.28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90" y="5111321"/>
            <a:ext cx="5383063" cy="1289479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82382" y="4679272"/>
            <a:ext cx="5251045" cy="39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615" rIns="16615" anchor="ctr"/>
          <a:lstStyle/>
          <a:p>
            <a:r>
              <a:rPr lang="en-US" altLang="zh-CN" sz="1662" dirty="0">
                <a:solidFill>
                  <a:srgbClr val="0000FF"/>
                </a:solidFill>
              </a:rPr>
              <a:t>Objective function </a:t>
            </a:r>
            <a:r>
              <a:rPr lang="en-US" altLang="zh-CN" sz="1662" dirty="0"/>
              <a:t>by combining all the energy functions</a:t>
            </a:r>
          </a:p>
        </p:txBody>
      </p:sp>
      <p:pic>
        <p:nvPicPr>
          <p:cNvPr id="8" name="图片 7" descr="model-generation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" y="1325509"/>
            <a:ext cx="9144000" cy="306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15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Model Learning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215" dirty="0"/>
              <a:t>Max-margin learning</a:t>
            </a:r>
          </a:p>
          <a:p>
            <a:endParaRPr kumimoji="1" lang="en-US" altLang="zh-CN" sz="2585" dirty="0"/>
          </a:p>
          <a:p>
            <a:pPr marL="0" indent="0">
              <a:buNone/>
            </a:pPr>
            <a:endParaRPr kumimoji="1" lang="en-US" altLang="zh-CN" sz="2585" dirty="0"/>
          </a:p>
          <a:p>
            <a:endParaRPr kumimoji="1" lang="en-US" altLang="zh-CN" sz="2585" dirty="0"/>
          </a:p>
          <a:p>
            <a:r>
              <a:rPr kumimoji="1" lang="en-US" altLang="zh-CN" sz="2215" dirty="0"/>
              <a:t>As the original problem is intractable, we use </a:t>
            </a:r>
            <a:r>
              <a:rPr kumimoji="1" lang="en-US" altLang="zh-CN" sz="2215" dirty="0" err="1"/>
              <a:t>Lagrangian</a:t>
            </a:r>
            <a:r>
              <a:rPr kumimoji="1" lang="en-US" altLang="zh-CN" sz="2215" dirty="0"/>
              <a:t> relaxation to decompose the original objective function into a set of easy-to-solve sub-problems</a:t>
            </a:r>
          </a:p>
          <a:p>
            <a:endParaRPr kumimoji="1" lang="zh-CN" altLang="en-US" sz="2215" dirty="0"/>
          </a:p>
        </p:txBody>
      </p:sp>
      <p:pic>
        <p:nvPicPr>
          <p:cNvPr id="4" name="图片 3" descr="屏幕快照 2015-06-02 下午11.29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96" y="1767277"/>
            <a:ext cx="5683092" cy="1240427"/>
          </a:xfrm>
          <a:prstGeom prst="rect">
            <a:avLst/>
          </a:prstGeom>
        </p:spPr>
      </p:pic>
      <p:pic>
        <p:nvPicPr>
          <p:cNvPr id="5" name="图片 4" descr="屏幕快照 2015-06-02 下午11.30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76" y="4293097"/>
            <a:ext cx="5417216" cy="18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75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Model </a:t>
            </a:r>
            <a:r>
              <a:rPr kumimoji="1" lang="en-US" altLang="zh-CN" dirty="0" smtClean="0"/>
              <a:t>Learning (cont.)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Dual decomposition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85" y="1966684"/>
            <a:ext cx="6148375" cy="1423235"/>
          </a:xfrm>
          <a:prstGeom prst="rect">
            <a:avLst/>
          </a:prstGeom>
        </p:spPr>
      </p:pic>
      <p:pic>
        <p:nvPicPr>
          <p:cNvPr id="5" name="图片 4" descr="屏幕快照 2015-06-02 下午11.34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73" y="4126924"/>
            <a:ext cx="5534378" cy="1236230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 rot="5400000">
            <a:off x="3990397" y="3345914"/>
            <a:ext cx="299110" cy="731158"/>
          </a:xfrm>
          <a:prstGeom prst="rightArrow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3840842" y="5290130"/>
            <a:ext cx="4652825" cy="9305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CN" sz="1846" dirty="0"/>
              <a:t>The resulting objective function is convex and non-differentiable, and can be solved by </a:t>
            </a:r>
            <a:r>
              <a:rPr kumimoji="1" lang="en-US" altLang="zh-CN" sz="1846" dirty="0">
                <a:solidFill>
                  <a:srgbClr val="0000FF"/>
                </a:solidFill>
              </a:rPr>
              <a:t>projected sub-gradient </a:t>
            </a:r>
            <a:r>
              <a:rPr kumimoji="1" lang="en-US" altLang="zh-CN" sz="1846" dirty="0"/>
              <a:t>method</a:t>
            </a: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4970814" y="2930483"/>
            <a:ext cx="3456384" cy="76439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CN" sz="1846" dirty="0"/>
              <a:t>This provides a </a:t>
            </a:r>
            <a:r>
              <a:rPr kumimoji="1" lang="en-US" altLang="zh-CN" sz="1846" dirty="0">
                <a:solidFill>
                  <a:srgbClr val="0000FF"/>
                </a:solidFill>
              </a:rPr>
              <a:t>lower bound </a:t>
            </a:r>
            <a:r>
              <a:rPr kumimoji="1" lang="en-US" altLang="zh-CN" sz="1846" dirty="0"/>
              <a:t>to the original function </a:t>
            </a:r>
          </a:p>
        </p:txBody>
      </p:sp>
    </p:spTree>
    <p:extLst>
      <p:ext uri="{BB962C8B-B14F-4D97-AF65-F5344CB8AC3E}">
        <p14:creationId xmlns:p14="http://schemas.microsoft.com/office/powerpoint/2010/main" val="1587808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Model Learning (cont.)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0"/>
            <a:ext cx="601435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32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 smtClean="0"/>
              <a:t>Results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2101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0583" y="438151"/>
            <a:ext cx="8642838" cy="1262658"/>
          </a:xfrm>
        </p:spPr>
        <p:txBody>
          <a:bodyPr/>
          <a:lstStyle/>
          <a:p>
            <a:pPr algn="l"/>
            <a:r>
              <a:rPr kumimoji="1" lang="en-US" altLang="zh-CN" sz="3600" dirty="0" smtClean="0"/>
              <a:t>Researcher</a:t>
            </a:r>
            <a:br>
              <a:rPr kumimoji="1" lang="en-US" altLang="zh-CN" sz="3600" dirty="0" smtClean="0"/>
            </a:br>
            <a:r>
              <a:rPr kumimoji="1" lang="en-US" altLang="zh-CN" sz="3600" dirty="0" smtClean="0"/>
              <a:t>Profile</a:t>
            </a:r>
            <a:endParaRPr kumimoji="1" lang="zh-CN" altLang="en-US" sz="3600" dirty="0"/>
          </a:p>
        </p:txBody>
      </p:sp>
      <p:pic>
        <p:nvPicPr>
          <p:cNvPr id="5" name="图片 4" descr="Screen Shot 2015-07-08 at 11.1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045" y="277365"/>
            <a:ext cx="6067551" cy="3135685"/>
          </a:xfrm>
          <a:prstGeom prst="rect">
            <a:avLst/>
          </a:prstGeom>
        </p:spPr>
      </p:pic>
      <p:pic>
        <p:nvPicPr>
          <p:cNvPr id="6" name="图片 5" descr="Screen Shot 2015-07-08 at 11.13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97" y="3268467"/>
            <a:ext cx="6142506" cy="2945895"/>
          </a:xfrm>
          <a:prstGeom prst="rect">
            <a:avLst/>
          </a:prstGeom>
        </p:spPr>
      </p:pic>
      <p:pic>
        <p:nvPicPr>
          <p:cNvPr id="7" name="图片 6" descr="Screen Shot 2015-07-08 at 11.14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918"/>
            <a:ext cx="3553913" cy="1377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矩形 7"/>
          <p:cNvSpPr/>
          <p:nvPr/>
        </p:nvSpPr>
        <p:spPr>
          <a:xfrm>
            <a:off x="3109684" y="3794579"/>
            <a:ext cx="930565" cy="23264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直接箭头连接符 24"/>
          <p:cNvCxnSpPr>
            <a:stCxn id="8" idx="1"/>
            <a:endCxn id="7" idx="2"/>
          </p:cNvCxnSpPr>
          <p:nvPr/>
        </p:nvCxnSpPr>
        <p:spPr>
          <a:xfrm flipH="1" flipV="1">
            <a:off x="1776957" y="3377404"/>
            <a:ext cx="1332727" cy="53349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Screen Shot 2015-07-08 at 11.15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" y="4492503"/>
            <a:ext cx="4669309" cy="10195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3113033" y="4027220"/>
            <a:ext cx="930565" cy="23264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直接箭头连接符 24"/>
          <p:cNvCxnSpPr>
            <a:stCxn id="16" idx="1"/>
            <a:endCxn id="15" idx="0"/>
          </p:cNvCxnSpPr>
          <p:nvPr/>
        </p:nvCxnSpPr>
        <p:spPr>
          <a:xfrm flipH="1">
            <a:off x="2337441" y="4143541"/>
            <a:ext cx="775591" cy="348962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569034" y="1169057"/>
            <a:ext cx="1196441" cy="29911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477" dirty="0"/>
              <a:t>LinkedIn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747071" y="1700808"/>
            <a:ext cx="1528785" cy="365579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477" dirty="0" err="1"/>
              <a:t>VideoLectures</a:t>
            </a:r>
            <a:endParaRPr lang="en-US" altLang="zh-CN" sz="1477" dirty="0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17099" y="4193393"/>
            <a:ext cx="1528785" cy="365579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615" rIns="16615" anchor="ctr"/>
          <a:lstStyle/>
          <a:p>
            <a:pPr algn="ctr"/>
            <a:r>
              <a:rPr lang="en-US" altLang="zh-CN" sz="1477" dirty="0"/>
              <a:t>USPTO</a:t>
            </a:r>
          </a:p>
        </p:txBody>
      </p:sp>
      <p:cxnSp>
        <p:nvCxnSpPr>
          <p:cNvPr id="14" name="直接箭头连接符 24"/>
          <p:cNvCxnSpPr>
            <a:stCxn id="19" idx="2"/>
          </p:cNvCxnSpPr>
          <p:nvPr/>
        </p:nvCxnSpPr>
        <p:spPr>
          <a:xfrm flipH="1">
            <a:off x="4921251" y="1468167"/>
            <a:ext cx="1246003" cy="48156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431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Sets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054675"/>
              </p:ext>
            </p:extLst>
          </p:nvPr>
        </p:nvGraphicFramePr>
        <p:xfrm>
          <a:off x="323850" y="1295400"/>
          <a:ext cx="8436216" cy="31136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09054"/>
                <a:gridCol w="2109054"/>
                <a:gridCol w="2109054"/>
                <a:gridCol w="2109054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Dataset</a:t>
                      </a:r>
                      <a:endParaRPr lang="en-US" sz="18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Network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#Users</a:t>
                      </a:r>
                      <a:endParaRPr lang="en-US" sz="18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#Relationships</a:t>
                      </a:r>
                      <a:endParaRPr lang="en-US" sz="1800" dirty="0"/>
                    </a:p>
                  </a:txBody>
                  <a:tcPr marL="84406" marR="84406" marT="42203" marB="42203"/>
                </a:tc>
              </a:tr>
              <a:tr h="342314">
                <a:tc rowSpan="5">
                  <a:txBody>
                    <a:bodyPr/>
                    <a:lstStyle/>
                    <a:p>
                      <a:pPr algn="ctr"/>
                      <a:r>
                        <a:rPr lang="en-US" sz="2600" b="1" dirty="0" smtClean="0"/>
                        <a:t>SNS</a:t>
                      </a:r>
                      <a:endParaRPr lang="en-US" sz="2600" b="1" dirty="0"/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Twitter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40,171,624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1,468,365,182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</a:tr>
              <a:tr h="3423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LiveJournal</a:t>
                      </a:r>
                      <a:r>
                        <a:rPr lang="en-US" sz="1700" dirty="0" smtClean="0"/>
                        <a:t>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3,017,286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87,037,567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</a:tr>
              <a:tr h="3423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Flickr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215,495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9,114,557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</a:tr>
              <a:tr h="3423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Last.fm</a:t>
                      </a:r>
                      <a:r>
                        <a:rPr lang="en-US" sz="1700" dirty="0" smtClean="0"/>
                        <a:t>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136,420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1,685,524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</a:tr>
              <a:tr h="3423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MySpace</a:t>
                      </a:r>
                      <a:r>
                        <a:rPr lang="en-US" sz="1700" dirty="0" smtClean="0"/>
                        <a:t>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854,498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6,489,736</a:t>
                      </a:r>
                    </a:p>
                  </a:txBody>
                  <a:tcPr marL="84406" marR="84406" marT="42203" marB="42203"/>
                </a:tc>
              </a:tr>
              <a:tr h="342314">
                <a:tc rowSpan="3">
                  <a:txBody>
                    <a:bodyPr/>
                    <a:lstStyle/>
                    <a:p>
                      <a:pPr algn="ctr"/>
                      <a:r>
                        <a:rPr lang="en-US" sz="2600" b="1" dirty="0" smtClean="0"/>
                        <a:t>Academia</a:t>
                      </a:r>
                      <a:endParaRPr lang="en-US" sz="2600" b="1" dirty="0"/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LinkedIn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2,985,414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25,965,384</a:t>
                      </a:r>
                    </a:p>
                  </a:txBody>
                  <a:tcPr marL="84406" marR="84406" marT="42203" marB="42203"/>
                </a:tc>
              </a:tr>
              <a:tr h="3423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ArnetMiner</a:t>
                      </a:r>
                      <a:r>
                        <a:rPr lang="en-US" sz="1700" dirty="0" smtClean="0"/>
                        <a:t>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1,053,188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3,916,907</a:t>
                      </a:r>
                    </a:p>
                  </a:txBody>
                  <a:tcPr marL="84406" marR="84406" marT="42203" marB="42203"/>
                </a:tc>
              </a:tr>
              <a:tr h="3423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VideoLectures</a:t>
                      </a:r>
                      <a:r>
                        <a:rPr lang="en-US" sz="1700" dirty="0" smtClean="0"/>
                        <a:t>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11,178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786,353</a:t>
                      </a:r>
                    </a:p>
                  </a:txBody>
                  <a:tcPr marL="84406" marR="84406" marT="42203" marB="42203"/>
                </a:tc>
              </a:tr>
            </a:tbl>
          </a:graphicData>
        </a:graphic>
      </p:graphicFrame>
      <p:sp>
        <p:nvSpPr>
          <p:cNvPr id="5" name="内容占位符 2"/>
          <p:cNvSpPr txBox="1">
            <a:spLocks/>
          </p:cNvSpPr>
          <p:nvPr/>
        </p:nvSpPr>
        <p:spPr bwMode="auto">
          <a:xfrm>
            <a:off x="417692" y="4565843"/>
            <a:ext cx="8342376" cy="159945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CN" sz="1846" b="1" dirty="0">
                <a:solidFill>
                  <a:srgbClr val="0000CC"/>
                </a:solidFill>
              </a:rPr>
              <a:t>Ground Truth</a:t>
            </a:r>
          </a:p>
          <a:p>
            <a:pPr>
              <a:buFont typeface=".HelveticaNeueDeskInterface-Regular" charset="0"/>
              <a:buChar char="-"/>
            </a:pPr>
            <a:r>
              <a:rPr kumimoji="1" lang="en-US" altLang="zh-CN" sz="1662" dirty="0"/>
              <a:t>Thank </a:t>
            </a:r>
            <a:r>
              <a:rPr kumimoji="1" lang="en-US" altLang="zh-CN" sz="1662" dirty="0" err="1"/>
              <a:t>Shlomo</a:t>
            </a:r>
            <a:r>
              <a:rPr kumimoji="1" lang="en-US" altLang="zh-CN" sz="1662" dirty="0"/>
              <a:t> </a:t>
            </a:r>
            <a:r>
              <a:rPr kumimoji="1" lang="en-US" altLang="zh-CN" sz="1662" dirty="0" err="1"/>
              <a:t>Berkovsky</a:t>
            </a:r>
            <a:r>
              <a:rPr kumimoji="1" lang="en-US" altLang="zh-CN" sz="1662" dirty="0"/>
              <a:t>, Terence Chen, and Dali </a:t>
            </a:r>
            <a:r>
              <a:rPr kumimoji="1" lang="en-US" altLang="zh-CN" sz="1662" dirty="0" err="1"/>
              <a:t>Kaafar</a:t>
            </a:r>
            <a:r>
              <a:rPr kumimoji="1" lang="en-US" altLang="zh-CN" sz="1662" dirty="0"/>
              <a:t> for sharing the </a:t>
            </a:r>
            <a:r>
              <a:rPr kumimoji="1" lang="en-US" altLang="zh-CN" sz="1662" dirty="0">
                <a:solidFill>
                  <a:srgbClr val="0000CC"/>
                </a:solidFill>
              </a:rPr>
              <a:t>SNS</a:t>
            </a:r>
            <a:r>
              <a:rPr kumimoji="1" lang="en-US" altLang="zh-CN" sz="1662" dirty="0"/>
              <a:t> data with ground-truth [28].</a:t>
            </a:r>
          </a:p>
          <a:p>
            <a:pPr>
              <a:buFont typeface=".HelveticaNeueDeskInterface-Regular" charset="0"/>
              <a:buChar char="-"/>
            </a:pPr>
            <a:r>
              <a:rPr kumimoji="1" lang="en-US" altLang="zh-CN" sz="1662" dirty="0"/>
              <a:t>In </a:t>
            </a:r>
            <a:r>
              <a:rPr kumimoji="1" lang="en-US" altLang="zh-CN" sz="1662" dirty="0">
                <a:solidFill>
                  <a:srgbClr val="0000CC"/>
                </a:solidFill>
              </a:rPr>
              <a:t>Academia</a:t>
            </a:r>
            <a:r>
              <a:rPr kumimoji="1" lang="en-US" altLang="zh-CN" sz="1662" dirty="0"/>
              <a:t>, we chose 10,000 authors from </a:t>
            </a:r>
            <a:r>
              <a:rPr kumimoji="1" lang="en-US" altLang="zh-CN" sz="1662" dirty="0" err="1"/>
              <a:t>ArnetMiner</a:t>
            </a:r>
            <a:r>
              <a:rPr kumimoji="1" lang="en-US" altLang="zh-CN" sz="1662" dirty="0"/>
              <a:t> who were connected with LinkedIn profiles and </a:t>
            </a:r>
            <a:r>
              <a:rPr kumimoji="1" lang="en-US" altLang="zh-CN" sz="1662" dirty="0" err="1"/>
              <a:t>VideoLectures</a:t>
            </a:r>
            <a:r>
              <a:rPr kumimoji="1" lang="en-US" altLang="zh-CN" sz="1662" dirty="0"/>
              <a:t> profiles as the ground truth.</a:t>
            </a:r>
          </a:p>
        </p:txBody>
      </p:sp>
      <p:sp>
        <p:nvSpPr>
          <p:cNvPr id="6" name="副标题 4"/>
          <p:cNvSpPr txBox="1">
            <a:spLocks/>
          </p:cNvSpPr>
          <p:nvPr/>
        </p:nvSpPr>
        <p:spPr bwMode="auto">
          <a:xfrm>
            <a:off x="0" y="6484464"/>
            <a:ext cx="9144000" cy="37353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166154" tIns="42203" rIns="166154" bIns="42203" numCol="1" anchor="ctr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</a:pPr>
            <a:r>
              <a:rPr lang="en-US" altLang="zh-CN" sz="1292" kern="0" dirty="0" err="1">
                <a:latin typeface="+mn-lt"/>
                <a:ea typeface="+mn-ea"/>
              </a:rPr>
              <a:t>Data&amp;codes</a:t>
            </a:r>
            <a:r>
              <a:rPr lang="en-US" altLang="zh-CN" sz="1292" kern="0" dirty="0">
                <a:latin typeface="+mn-lt"/>
                <a:ea typeface="+mn-ea"/>
              </a:rPr>
              <a:t>: </a:t>
            </a:r>
            <a:r>
              <a:rPr lang="en-US" altLang="zh-CN" sz="1292" kern="0" dirty="0">
                <a:latin typeface="+mn-lt"/>
                <a:ea typeface="+mn-ea"/>
                <a:hlinkClick r:id="rId2"/>
              </a:rPr>
              <a:t>https://aminer.org/cosnet</a:t>
            </a:r>
            <a:r>
              <a:rPr lang="en-US" altLang="zh-CN" sz="1292" kern="0" dirty="0">
                <a:latin typeface="+mn-lt"/>
                <a:ea typeface="+mn-ea"/>
              </a:rPr>
              <a:t> </a:t>
            </a:r>
            <a:endParaRPr lang="zh-CN" altLang="en-US" sz="1292" kern="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9816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88" y="338195"/>
            <a:ext cx="5996579" cy="641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0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Connecting </a:t>
            </a:r>
            <a:r>
              <a:rPr kumimoji="1" lang="en-US" altLang="zh-CN" dirty="0" err="1" smtClean="0"/>
              <a:t>AMiner</a:t>
            </a:r>
            <a:r>
              <a:rPr kumimoji="1" lang="en-US" altLang="zh-CN" dirty="0" smtClean="0"/>
              <a:t> with …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852" y="1301994"/>
            <a:ext cx="8436219" cy="4550020"/>
          </a:xfrm>
        </p:spPr>
        <p:txBody>
          <a:bodyPr/>
          <a:lstStyle/>
          <a:p>
            <a:r>
              <a:rPr kumimoji="1" lang="en-US" altLang="zh-CN" sz="2800" dirty="0" smtClean="0"/>
              <a:t>LinkedIn and </a:t>
            </a:r>
            <a:r>
              <a:rPr kumimoji="1" lang="en-US" altLang="zh-CN" sz="2800" dirty="0" err="1" smtClean="0"/>
              <a:t>VideoLectures</a:t>
            </a:r>
            <a:endParaRPr kumimoji="1" lang="en-US" altLang="zh-CN" sz="28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650" y="1999919"/>
            <a:ext cx="4721884" cy="3035497"/>
          </a:xfrm>
          <a:prstGeom prst="rect">
            <a:avLst/>
          </a:prstGeom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>
            <a:off x="783271" y="5157192"/>
            <a:ext cx="3954901" cy="9305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CN" sz="1477" dirty="0">
                <a:solidFill>
                  <a:srgbClr val="000090"/>
                </a:solidFill>
              </a:rPr>
              <a:t>Name-match:</a:t>
            </a:r>
            <a:r>
              <a:rPr kumimoji="1" lang="en-US" altLang="zh-CN" sz="1477" dirty="0"/>
              <a:t> match name only; </a:t>
            </a:r>
          </a:p>
          <a:p>
            <a:pPr marL="0" indent="0">
              <a:buNone/>
            </a:pPr>
            <a:r>
              <a:rPr kumimoji="1" lang="en-US" altLang="zh-CN" sz="1477" dirty="0">
                <a:solidFill>
                  <a:srgbClr val="000090"/>
                </a:solidFill>
              </a:rPr>
              <a:t>SVM: </a:t>
            </a:r>
            <a:r>
              <a:rPr kumimoji="1" lang="en-US" altLang="zh-CN" sz="1477" dirty="0"/>
              <a:t>use classifier to identify the same user;</a:t>
            </a:r>
          </a:p>
          <a:p>
            <a:pPr marL="0" indent="0">
              <a:buNone/>
            </a:pPr>
            <a:r>
              <a:rPr kumimoji="1" lang="en-US" altLang="zh-CN" sz="1477" dirty="0">
                <a:solidFill>
                  <a:srgbClr val="000090"/>
                </a:solidFill>
              </a:rPr>
              <a:t>MNA:</a:t>
            </a:r>
            <a:r>
              <a:rPr kumimoji="1" lang="en-US" altLang="zh-CN" sz="1477" dirty="0"/>
              <a:t> an optimization method; </a:t>
            </a: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4738172" y="5157192"/>
            <a:ext cx="3954901" cy="9305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CN" sz="1477" dirty="0" err="1">
                <a:solidFill>
                  <a:srgbClr val="000090"/>
                </a:solidFill>
              </a:rPr>
              <a:t>SiGMa</a:t>
            </a:r>
            <a:r>
              <a:rPr kumimoji="1" lang="en-US" altLang="zh-CN" sz="1477" dirty="0">
                <a:solidFill>
                  <a:srgbClr val="000090"/>
                </a:solidFill>
              </a:rPr>
              <a:t>:</a:t>
            </a:r>
            <a:r>
              <a:rPr kumimoji="1" lang="en-US" altLang="zh-CN" sz="1477" dirty="0"/>
              <a:t> local propagation; </a:t>
            </a:r>
          </a:p>
          <a:p>
            <a:pPr marL="0" indent="0">
              <a:buNone/>
            </a:pPr>
            <a:r>
              <a:rPr kumimoji="1" lang="en-US" altLang="zh-CN" sz="1477" dirty="0">
                <a:solidFill>
                  <a:srgbClr val="000090"/>
                </a:solidFill>
              </a:rPr>
              <a:t>COSNET: </a:t>
            </a:r>
            <a:r>
              <a:rPr kumimoji="1" lang="en-US" altLang="zh-CN" sz="1477" dirty="0"/>
              <a:t>our method;</a:t>
            </a:r>
          </a:p>
          <a:p>
            <a:pPr marL="0" indent="0">
              <a:buNone/>
            </a:pPr>
            <a:r>
              <a:rPr kumimoji="1" lang="en-US" altLang="zh-CN" sz="1477" dirty="0">
                <a:solidFill>
                  <a:srgbClr val="000090"/>
                </a:solidFill>
              </a:rPr>
              <a:t>COSNET-</a:t>
            </a:r>
            <a:r>
              <a:rPr kumimoji="1" lang="en-US" altLang="zh-CN" sz="1477" dirty="0"/>
              <a:t>: w/o global consistency.</a:t>
            </a:r>
          </a:p>
        </p:txBody>
      </p:sp>
      <p:sp>
        <p:nvSpPr>
          <p:cNvPr id="7" name="副标题 4"/>
          <p:cNvSpPr txBox="1">
            <a:spLocks/>
          </p:cNvSpPr>
          <p:nvPr/>
        </p:nvSpPr>
        <p:spPr bwMode="auto">
          <a:xfrm>
            <a:off x="0" y="6484464"/>
            <a:ext cx="9144000" cy="37353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166154" tIns="42203" rIns="166154" bIns="42203" numCol="1" anchor="ctr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</a:pPr>
            <a:r>
              <a:rPr lang="en-US" altLang="zh-CN" sz="1292" kern="0" dirty="0" err="1">
                <a:latin typeface="+mn-lt"/>
                <a:ea typeface="+mn-ea"/>
              </a:rPr>
              <a:t>Data&amp;codes</a:t>
            </a:r>
            <a:r>
              <a:rPr lang="en-US" altLang="zh-CN" sz="1292" kern="0" dirty="0">
                <a:latin typeface="+mn-lt"/>
                <a:ea typeface="+mn-ea"/>
              </a:rPr>
              <a:t>: </a:t>
            </a:r>
            <a:r>
              <a:rPr lang="en-US" altLang="zh-CN" sz="1292" kern="0" dirty="0">
                <a:latin typeface="+mn-lt"/>
                <a:ea typeface="+mn-ea"/>
                <a:hlinkClick r:id="rId3"/>
              </a:rPr>
              <a:t>https://aminer.org/cosnet</a:t>
            </a:r>
            <a:r>
              <a:rPr lang="en-US" altLang="zh-CN" sz="1292" kern="0" dirty="0">
                <a:latin typeface="+mn-lt"/>
                <a:ea typeface="+mn-ea"/>
              </a:rPr>
              <a:t> </a:t>
            </a:r>
            <a:endParaRPr lang="zh-CN" altLang="en-US" sz="1292" kern="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5234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Connecting Social Media Sites</a:t>
            </a:r>
            <a:endParaRPr kumimoji="1"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323852" y="1301994"/>
            <a:ext cx="8436219" cy="4550020"/>
          </a:xfrm>
        </p:spPr>
        <p:txBody>
          <a:bodyPr/>
          <a:lstStyle/>
          <a:p>
            <a:r>
              <a:rPr kumimoji="1" lang="en-US" altLang="zh-CN" sz="2800" dirty="0" smtClean="0"/>
              <a:t>Twitter,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LiveJournal</a:t>
            </a:r>
            <a:r>
              <a:rPr kumimoji="1" lang="en-US" altLang="zh-CN" sz="2800" dirty="0" smtClean="0"/>
              <a:t>,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Last.fm</a:t>
            </a:r>
            <a:r>
              <a:rPr kumimoji="1" lang="en-US" altLang="zh-CN" sz="2800" dirty="0" smtClean="0"/>
              <a:t>,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Flickr,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MySpace</a:t>
            </a:r>
            <a:endParaRPr kumimoji="1" lang="en-US" altLang="zh-CN" sz="2800" dirty="0" smtClean="0"/>
          </a:p>
        </p:txBody>
      </p:sp>
      <p:pic>
        <p:nvPicPr>
          <p:cNvPr id="7" name="图片 6" descr="sns_resul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02" y="1767277"/>
            <a:ext cx="5716327" cy="3429797"/>
          </a:xfrm>
          <a:prstGeom prst="rect">
            <a:avLst/>
          </a:prstGeom>
        </p:spPr>
      </p:pic>
      <p:sp>
        <p:nvSpPr>
          <p:cNvPr id="10" name="副标题 4"/>
          <p:cNvSpPr txBox="1">
            <a:spLocks/>
          </p:cNvSpPr>
          <p:nvPr/>
        </p:nvSpPr>
        <p:spPr bwMode="auto">
          <a:xfrm>
            <a:off x="0" y="6484464"/>
            <a:ext cx="9144000" cy="37353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166154" tIns="42203" rIns="166154" bIns="42203" numCol="1" anchor="ctr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</a:pPr>
            <a:r>
              <a:rPr lang="en-US" altLang="zh-CN" sz="1292" kern="0" dirty="0" err="1">
                <a:latin typeface="+mn-lt"/>
                <a:ea typeface="+mn-ea"/>
              </a:rPr>
              <a:t>Data&amp;codes</a:t>
            </a:r>
            <a:r>
              <a:rPr lang="en-US" altLang="zh-CN" sz="1292" kern="0" dirty="0">
                <a:latin typeface="+mn-lt"/>
                <a:ea typeface="+mn-ea"/>
              </a:rPr>
              <a:t>: </a:t>
            </a:r>
            <a:r>
              <a:rPr lang="en-US" altLang="zh-CN" sz="1292" kern="0" dirty="0">
                <a:latin typeface="+mn-lt"/>
                <a:ea typeface="+mn-ea"/>
                <a:hlinkClick r:id="rId4"/>
              </a:rPr>
              <a:t>https://aminer.org/cosnet</a:t>
            </a:r>
            <a:r>
              <a:rPr lang="en-US" altLang="zh-CN" sz="1292" kern="0" dirty="0">
                <a:latin typeface="+mn-lt"/>
                <a:ea typeface="+mn-ea"/>
              </a:rPr>
              <a:t> </a:t>
            </a:r>
            <a:endParaRPr lang="zh-CN" altLang="en-US" sz="1292" kern="0" dirty="0">
              <a:latin typeface="+mn-lt"/>
              <a:ea typeface="+mn-ea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783271" y="5157192"/>
            <a:ext cx="3954901" cy="9305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CN" sz="1477" dirty="0">
                <a:solidFill>
                  <a:srgbClr val="000090"/>
                </a:solidFill>
              </a:rPr>
              <a:t>Name-match:</a:t>
            </a:r>
            <a:r>
              <a:rPr kumimoji="1" lang="en-US" altLang="zh-CN" sz="1477" dirty="0"/>
              <a:t> match name only; </a:t>
            </a:r>
          </a:p>
          <a:p>
            <a:pPr marL="0" indent="0">
              <a:buNone/>
            </a:pPr>
            <a:r>
              <a:rPr kumimoji="1" lang="en-US" altLang="zh-CN" sz="1477" dirty="0">
                <a:solidFill>
                  <a:srgbClr val="000090"/>
                </a:solidFill>
              </a:rPr>
              <a:t>SVM: </a:t>
            </a:r>
            <a:r>
              <a:rPr kumimoji="1" lang="en-US" altLang="zh-CN" sz="1477" dirty="0"/>
              <a:t>use classifier to identify the same user;</a:t>
            </a:r>
          </a:p>
          <a:p>
            <a:pPr marL="0" indent="0">
              <a:buNone/>
            </a:pPr>
            <a:r>
              <a:rPr kumimoji="1" lang="en-US" altLang="zh-CN" sz="1477" dirty="0">
                <a:solidFill>
                  <a:srgbClr val="000090"/>
                </a:solidFill>
              </a:rPr>
              <a:t>MNA:</a:t>
            </a:r>
            <a:r>
              <a:rPr kumimoji="1" lang="en-US" altLang="zh-CN" sz="1477" dirty="0"/>
              <a:t> an optimization method; </a:t>
            </a:r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4738172" y="5157192"/>
            <a:ext cx="3954901" cy="9305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en-US" altLang="zh-CN" sz="1477" dirty="0" err="1">
                <a:solidFill>
                  <a:srgbClr val="000090"/>
                </a:solidFill>
              </a:rPr>
              <a:t>SiGMa</a:t>
            </a:r>
            <a:r>
              <a:rPr kumimoji="1" lang="en-US" altLang="zh-CN" sz="1477" dirty="0">
                <a:solidFill>
                  <a:srgbClr val="000090"/>
                </a:solidFill>
              </a:rPr>
              <a:t>:</a:t>
            </a:r>
            <a:r>
              <a:rPr kumimoji="1" lang="en-US" altLang="zh-CN" sz="1477" dirty="0"/>
              <a:t> local propagation; </a:t>
            </a:r>
          </a:p>
          <a:p>
            <a:pPr marL="0" indent="0">
              <a:buNone/>
            </a:pPr>
            <a:r>
              <a:rPr kumimoji="1" lang="en-US" altLang="zh-CN" sz="1477" dirty="0">
                <a:solidFill>
                  <a:srgbClr val="000090"/>
                </a:solidFill>
              </a:rPr>
              <a:t>COSNET: </a:t>
            </a:r>
            <a:r>
              <a:rPr kumimoji="1" lang="en-US" altLang="zh-CN" sz="1477" dirty="0"/>
              <a:t>our method;</a:t>
            </a:r>
          </a:p>
          <a:p>
            <a:pPr marL="0" indent="0">
              <a:buNone/>
            </a:pPr>
            <a:r>
              <a:rPr kumimoji="1" lang="en-US" altLang="zh-CN" sz="1477" dirty="0">
                <a:solidFill>
                  <a:srgbClr val="000090"/>
                </a:solidFill>
              </a:rPr>
              <a:t>COSNET-</a:t>
            </a:r>
            <a:r>
              <a:rPr kumimoji="1" lang="en-US" altLang="zh-CN" sz="1477" dirty="0"/>
              <a:t>: w/o global consistency.</a:t>
            </a:r>
          </a:p>
        </p:txBody>
      </p:sp>
    </p:spTree>
    <p:extLst>
      <p:ext uri="{BB962C8B-B14F-4D97-AF65-F5344CB8AC3E}">
        <p14:creationId xmlns:p14="http://schemas.microsoft.com/office/powerpoint/2010/main" val="436885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</a:t>
            </a:r>
            <a:r>
              <a:rPr kumimoji="1" lang="en-US" altLang="zh-CN" dirty="0" smtClean="0"/>
              <a:t>ffects of Global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Consistency</a:t>
            </a:r>
            <a:endParaRPr kumimoji="1" lang="zh-CN" altLang="en-US" dirty="0"/>
          </a:p>
        </p:txBody>
      </p:sp>
      <p:pic>
        <p:nvPicPr>
          <p:cNvPr id="12" name="内容占位符 11"/>
          <p:cNvPicPr>
            <a:picLocks noGrp="1" noChangeAspect="1"/>
          </p:cNvPicPr>
          <p:nvPr>
            <p:ph idx="1"/>
          </p:nvPr>
        </p:nvPicPr>
        <p:blipFill>
          <a:blip r:embed="rId3"/>
          <a:srcRect t="2745" b="2745"/>
          <a:stretch>
            <a:fillRect/>
          </a:stretch>
        </p:blipFill>
        <p:spPr>
          <a:xfrm>
            <a:off x="4237067" y="2199325"/>
            <a:ext cx="4918700" cy="2652869"/>
          </a:xfrm>
        </p:spPr>
      </p:pic>
      <p:sp>
        <p:nvSpPr>
          <p:cNvPr id="8" name="文本框 7"/>
          <p:cNvSpPr txBox="1"/>
          <p:nvPr/>
        </p:nvSpPr>
        <p:spPr>
          <a:xfrm>
            <a:off x="1049147" y="5120204"/>
            <a:ext cx="319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Academia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Collection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701972" y="5123958"/>
            <a:ext cx="319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SNS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Collection</a:t>
            </a:r>
            <a:endParaRPr kumimoji="1"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763" y="2095868"/>
            <a:ext cx="4951935" cy="28523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8286" y="1597352"/>
            <a:ext cx="3771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000090"/>
                </a:solidFill>
              </a:rPr>
              <a:t>COSNET-</a:t>
            </a:r>
            <a:r>
              <a:rPr kumimoji="1" lang="en-US" altLang="zh-CN" dirty="0"/>
              <a:t>: w/o global consistency.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2670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2"/>
          <p:cNvSpPr/>
          <p:nvPr/>
        </p:nvSpPr>
        <p:spPr>
          <a:xfrm>
            <a:off x="0" y="6435969"/>
            <a:ext cx="9144000" cy="422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Big Network Analysis</a:t>
            </a:r>
            <a:endParaRPr kumimoji="1" lang="zh-CN" altLang="en-US" dirty="0"/>
          </a:p>
        </p:txBody>
      </p:sp>
      <p:pic>
        <p:nvPicPr>
          <p:cNvPr id="4" name="图片 5" descr="Misc-Buddy-Blue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1998" y="2699502"/>
            <a:ext cx="458637" cy="496857"/>
          </a:xfrm>
          <a:prstGeom prst="rect">
            <a:avLst/>
          </a:prstGeom>
        </p:spPr>
      </p:pic>
      <p:sp>
        <p:nvSpPr>
          <p:cNvPr id="5" name="右箭头 16"/>
          <p:cNvSpPr/>
          <p:nvPr/>
        </p:nvSpPr>
        <p:spPr>
          <a:xfrm>
            <a:off x="3275856" y="2726055"/>
            <a:ext cx="664689" cy="332526"/>
          </a:xfrm>
          <a:prstGeom prst="rightArrow">
            <a:avLst/>
          </a:prstGeom>
          <a:solidFill>
            <a:srgbClr val="FF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16"/>
          <p:cNvSpPr/>
          <p:nvPr/>
        </p:nvSpPr>
        <p:spPr>
          <a:xfrm>
            <a:off x="5735206" y="2726055"/>
            <a:ext cx="664689" cy="332526"/>
          </a:xfrm>
          <a:prstGeom prst="rightArrow">
            <a:avLst/>
          </a:prstGeom>
          <a:solidFill>
            <a:srgbClr val="FF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366661" y="1866981"/>
            <a:ext cx="1980938" cy="1667262"/>
            <a:chOff x="6825208" y="1796818"/>
            <a:chExt cx="2556284" cy="2250251"/>
          </a:xfrm>
        </p:grpSpPr>
        <p:pic>
          <p:nvPicPr>
            <p:cNvPr id="14" name="图片 13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9304" y="2564904"/>
              <a:ext cx="654632" cy="709185"/>
            </a:xfrm>
            <a:prstGeom prst="rect">
              <a:avLst/>
            </a:prstGeom>
          </p:spPr>
        </p:pic>
        <p:pic>
          <p:nvPicPr>
            <p:cNvPr id="15" name="图片 14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7236" y="1796818"/>
              <a:ext cx="504056" cy="546061"/>
            </a:xfrm>
            <a:prstGeom prst="rect">
              <a:avLst/>
            </a:prstGeom>
          </p:spPr>
        </p:pic>
        <p:pic>
          <p:nvPicPr>
            <p:cNvPr id="16" name="图片 15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77436" y="2054847"/>
              <a:ext cx="504056" cy="546061"/>
            </a:xfrm>
            <a:prstGeom prst="rect">
              <a:avLst/>
            </a:prstGeom>
          </p:spPr>
        </p:pic>
        <p:pic>
          <p:nvPicPr>
            <p:cNvPr id="17" name="图片 16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41432" y="3062959"/>
              <a:ext cx="504056" cy="546061"/>
            </a:xfrm>
            <a:prstGeom prst="rect">
              <a:avLst/>
            </a:prstGeom>
          </p:spPr>
        </p:pic>
        <p:pic>
          <p:nvPicPr>
            <p:cNvPr id="18" name="图片 17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1312" y="3501008"/>
              <a:ext cx="504056" cy="546061"/>
            </a:xfrm>
            <a:prstGeom prst="rect">
              <a:avLst/>
            </a:prstGeom>
          </p:spPr>
        </p:pic>
        <p:pic>
          <p:nvPicPr>
            <p:cNvPr id="19" name="图片 18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5208" y="3320988"/>
              <a:ext cx="504056" cy="546061"/>
            </a:xfrm>
            <a:prstGeom prst="rect">
              <a:avLst/>
            </a:prstGeom>
          </p:spPr>
        </p:pic>
        <p:cxnSp>
          <p:nvCxnSpPr>
            <p:cNvPr id="20" name="直接连接符 7"/>
            <p:cNvCxnSpPr/>
            <p:nvPr/>
          </p:nvCxnSpPr>
          <p:spPr>
            <a:xfrm>
              <a:off x="7473280" y="2342879"/>
              <a:ext cx="324036" cy="50405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3" name="直接连接符 7"/>
            <p:cNvCxnSpPr/>
            <p:nvPr/>
          </p:nvCxnSpPr>
          <p:spPr>
            <a:xfrm flipV="1">
              <a:off x="8301372" y="2594908"/>
              <a:ext cx="468052" cy="22202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7" name="直接连接符 7"/>
            <p:cNvCxnSpPr>
              <a:endCxn id="16" idx="1"/>
            </p:cNvCxnSpPr>
            <p:nvPr/>
          </p:nvCxnSpPr>
          <p:spPr>
            <a:xfrm>
              <a:off x="7653300" y="2162859"/>
              <a:ext cx="1224136" cy="16501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1" name="直接连接符 7"/>
            <p:cNvCxnSpPr>
              <a:endCxn id="17" idx="1"/>
            </p:cNvCxnSpPr>
            <p:nvPr/>
          </p:nvCxnSpPr>
          <p:spPr>
            <a:xfrm>
              <a:off x="8301372" y="3206975"/>
              <a:ext cx="540060" cy="12901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4" name="直接连接符 7"/>
            <p:cNvCxnSpPr>
              <a:stCxn id="18" idx="3"/>
            </p:cNvCxnSpPr>
            <p:nvPr/>
          </p:nvCxnSpPr>
          <p:spPr>
            <a:xfrm flipV="1">
              <a:off x="8265368" y="3501008"/>
              <a:ext cx="540060" cy="27303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7" name="直接连接符 7"/>
            <p:cNvCxnSpPr>
              <a:stCxn id="18" idx="0"/>
              <a:endCxn id="14" idx="2"/>
            </p:cNvCxnSpPr>
            <p:nvPr/>
          </p:nvCxnSpPr>
          <p:spPr>
            <a:xfrm flipV="1">
              <a:off x="8013340" y="3274089"/>
              <a:ext cx="3280" cy="22691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9" name="直接连接符 7"/>
            <p:cNvCxnSpPr/>
            <p:nvPr/>
          </p:nvCxnSpPr>
          <p:spPr>
            <a:xfrm flipV="1">
              <a:off x="7257256" y="3248980"/>
              <a:ext cx="468052" cy="25202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</a:ln>
            <a:effectLst/>
          </p:spPr>
        </p:cxnSp>
      </p:grpSp>
      <p:sp>
        <p:nvSpPr>
          <p:cNvPr id="44" name="矩形 43"/>
          <p:cNvSpPr/>
          <p:nvPr/>
        </p:nvSpPr>
        <p:spPr>
          <a:xfrm>
            <a:off x="1772468" y="1401698"/>
            <a:ext cx="1577696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215" dirty="0">
                <a:solidFill>
                  <a:srgbClr val="C00000"/>
                </a:solidFill>
              </a:rPr>
              <a:t>User</a:t>
            </a:r>
            <a:endParaRPr kumimoji="1" lang="zh-CN" altLang="en-US" sz="2215" dirty="0">
              <a:solidFill>
                <a:srgbClr val="C00000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040249" y="1401698"/>
            <a:ext cx="1577696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215" dirty="0">
                <a:solidFill>
                  <a:srgbClr val="C00000"/>
                </a:solidFill>
              </a:rPr>
              <a:t>Tie</a:t>
            </a:r>
            <a:endParaRPr kumimoji="1" lang="zh-CN" altLang="en-US" sz="2215" dirty="0">
              <a:solidFill>
                <a:srgbClr val="C00000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233723" y="1401698"/>
            <a:ext cx="2259943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215" dirty="0">
                <a:solidFill>
                  <a:srgbClr val="C00000"/>
                </a:solidFill>
              </a:rPr>
              <a:t>Topology</a:t>
            </a:r>
            <a:endParaRPr kumimoji="1" lang="zh-CN" altLang="en-US" sz="2215" dirty="0">
              <a:solidFill>
                <a:srgbClr val="C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06342" y="2498435"/>
            <a:ext cx="1529538" cy="761505"/>
            <a:chOff x="3287643" y="2558903"/>
            <a:chExt cx="2061401" cy="1044116"/>
          </a:xfrm>
        </p:grpSpPr>
        <p:pic>
          <p:nvPicPr>
            <p:cNvPr id="6" name="图片 5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7643" y="2666915"/>
              <a:ext cx="654632" cy="709185"/>
            </a:xfrm>
            <a:prstGeom prst="rect">
              <a:avLst/>
            </a:prstGeom>
          </p:spPr>
        </p:pic>
        <p:pic>
          <p:nvPicPr>
            <p:cNvPr id="7" name="图片 6" descr="Misc-Buddy-Blu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4412" y="2666915"/>
              <a:ext cx="654632" cy="709185"/>
            </a:xfrm>
            <a:prstGeom prst="rect">
              <a:avLst/>
            </a:prstGeom>
          </p:spPr>
        </p:pic>
        <p:cxnSp>
          <p:nvCxnSpPr>
            <p:cNvPr id="9" name="直接连接符 35"/>
            <p:cNvCxnSpPr/>
            <p:nvPr/>
          </p:nvCxnSpPr>
          <p:spPr>
            <a:xfrm flipH="1">
              <a:off x="3938328" y="3098963"/>
              <a:ext cx="844062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矩形 41"/>
            <p:cNvSpPr/>
            <p:nvPr/>
          </p:nvSpPr>
          <p:spPr>
            <a:xfrm>
              <a:off x="3650296" y="2558903"/>
              <a:ext cx="1332148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77" dirty="0">
                  <a:solidFill>
                    <a:schemeClr val="tx1"/>
                  </a:solidFill>
                </a:rPr>
                <a:t>tie</a:t>
              </a:r>
              <a:endParaRPr kumimoji="1" lang="zh-CN" altLang="en-US" sz="1477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曲线连接符 7"/>
            <p:cNvCxnSpPr>
              <a:stCxn id="6" idx="2"/>
              <a:endCxn id="7" idx="2"/>
            </p:cNvCxnSpPr>
            <p:nvPr/>
          </p:nvCxnSpPr>
          <p:spPr>
            <a:xfrm rot="16200000" flipH="1">
              <a:off x="4318343" y="2672715"/>
              <a:ext cx="12700" cy="1406769"/>
            </a:xfrm>
            <a:prstGeom prst="curvedConnector3">
              <a:avLst>
                <a:gd name="adj1" fmla="val 2493110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3650296" y="3242979"/>
              <a:ext cx="1332148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77" dirty="0">
                  <a:solidFill>
                    <a:srgbClr val="0000FF"/>
                  </a:solidFill>
                </a:rPr>
                <a:t>Influence</a:t>
              </a:r>
              <a:endParaRPr kumimoji="1" lang="zh-CN" altLang="en-US" sz="1477" dirty="0">
                <a:solidFill>
                  <a:srgbClr val="0000FF"/>
                </a:solidFill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713837" y="3667520"/>
            <a:ext cx="1694958" cy="8820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1662" dirty="0">
                <a:solidFill>
                  <a:schemeClr val="tx1"/>
                </a:solidFill>
              </a:rPr>
              <a:t>- User </a:t>
            </a:r>
            <a:r>
              <a:rPr kumimoji="1" lang="en-US" altLang="zh-CN" sz="1662" dirty="0" smtClean="0">
                <a:solidFill>
                  <a:schemeClr val="tx1"/>
                </a:solidFill>
              </a:rPr>
              <a:t>Modeling</a:t>
            </a:r>
            <a:endParaRPr kumimoji="1" lang="en-US" altLang="zh-CN" sz="1662" dirty="0">
              <a:solidFill>
                <a:schemeClr val="tx1"/>
              </a:solidFill>
            </a:endParaRP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Demographics</a:t>
            </a: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Social Role</a:t>
            </a:r>
          </a:p>
        </p:txBody>
      </p:sp>
      <p:cxnSp>
        <p:nvCxnSpPr>
          <p:cNvPr id="47" name="Straight Connector 13"/>
          <p:cNvCxnSpPr/>
          <p:nvPr/>
        </p:nvCxnSpPr>
        <p:spPr>
          <a:xfrm>
            <a:off x="617099" y="4791613"/>
            <a:ext cx="8075974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3940545" y="3667346"/>
            <a:ext cx="1861130" cy="8822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1662" dirty="0">
                <a:solidFill>
                  <a:schemeClr val="tx1"/>
                </a:solidFill>
              </a:rPr>
              <a:t>- Social Tie/Link</a:t>
            </a: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</a:t>
            </a:r>
            <a:r>
              <a:rPr kumimoji="1" lang="en-US" altLang="zh-CN" sz="1662" dirty="0" err="1">
                <a:solidFill>
                  <a:schemeClr val="tx1"/>
                </a:solidFill>
              </a:rPr>
              <a:t>Homophily</a:t>
            </a:r>
            <a:endParaRPr kumimoji="1" lang="en-US" altLang="zh-CN" sz="1662" dirty="0">
              <a:solidFill>
                <a:schemeClr val="tx1"/>
              </a:solidFill>
            </a:endParaRP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Social Influence</a:t>
            </a:r>
          </a:p>
        </p:txBody>
      </p:sp>
      <p:sp>
        <p:nvSpPr>
          <p:cNvPr id="38" name="矩形 37"/>
          <p:cNvSpPr/>
          <p:nvPr/>
        </p:nvSpPr>
        <p:spPr>
          <a:xfrm>
            <a:off x="6376713" y="3661642"/>
            <a:ext cx="1960833" cy="88794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zh-CN" sz="1662" dirty="0">
                <a:solidFill>
                  <a:schemeClr val="tx1"/>
                </a:solidFill>
              </a:rPr>
              <a:t>- Triad Formation</a:t>
            </a:r>
          </a:p>
          <a:p>
            <a:r>
              <a:rPr kumimoji="1" lang="en-US" altLang="zh-CN" sz="1662" dirty="0">
                <a:solidFill>
                  <a:schemeClr val="tx1"/>
                </a:solidFill>
              </a:rPr>
              <a:t>- Community</a:t>
            </a:r>
          </a:p>
          <a:p>
            <a:r>
              <a:rPr kumimoji="1" lang="en-US" altLang="zh-CN" sz="1662" dirty="0">
                <a:solidFill>
                  <a:srgbClr val="000000"/>
                </a:solidFill>
              </a:rPr>
              <a:t>- Group Behavior</a:t>
            </a:r>
          </a:p>
        </p:txBody>
      </p:sp>
      <p:sp>
        <p:nvSpPr>
          <p:cNvPr id="40" name="Oval 39"/>
          <p:cNvSpPr/>
          <p:nvPr/>
        </p:nvSpPr>
        <p:spPr>
          <a:xfrm>
            <a:off x="3009981" y="5737658"/>
            <a:ext cx="3265445" cy="782148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BIG Network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40422" y="4991020"/>
            <a:ext cx="2392881" cy="541506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46" dirty="0">
                <a:solidFill>
                  <a:srgbClr val="800000"/>
                </a:solidFill>
              </a:rPr>
              <a:t>Social Theories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904344" y="4991020"/>
            <a:ext cx="2492585" cy="541506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46">
                <a:solidFill>
                  <a:srgbClr val="800000"/>
                </a:solidFill>
              </a:rPr>
              <a:t>Graph Theories</a:t>
            </a:r>
            <a:endParaRPr lang="en-US" sz="1846" dirty="0">
              <a:solidFill>
                <a:srgbClr val="800000"/>
              </a:solidFill>
            </a:endParaRPr>
          </a:p>
        </p:txBody>
      </p:sp>
      <p:sp>
        <p:nvSpPr>
          <p:cNvPr id="54" name="Right Arrow 53"/>
          <p:cNvSpPr/>
          <p:nvPr/>
        </p:nvSpPr>
        <p:spPr>
          <a:xfrm rot="16200000">
            <a:off x="4479441" y="4269880"/>
            <a:ext cx="281354" cy="11254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 rot="16200000">
            <a:off x="4479441" y="5034273"/>
            <a:ext cx="281354" cy="112541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13"/>
          <p:cNvCxnSpPr/>
          <p:nvPr/>
        </p:nvCxnSpPr>
        <p:spPr>
          <a:xfrm flipH="1" flipV="1">
            <a:off x="1433606" y="1169377"/>
            <a:ext cx="7740" cy="396232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43"/>
          <p:cNvSpPr/>
          <p:nvPr/>
        </p:nvSpPr>
        <p:spPr>
          <a:xfrm>
            <a:off x="218287" y="3993986"/>
            <a:ext cx="1215319" cy="405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31" dirty="0" err="1">
                <a:solidFill>
                  <a:srgbClr val="C00000"/>
                </a:solidFill>
              </a:rPr>
              <a:t>Big&amp;Big</a:t>
            </a:r>
            <a:endParaRPr kumimoji="1" lang="zh-CN" altLang="en-US" sz="2031" dirty="0">
              <a:solidFill>
                <a:srgbClr val="C00000"/>
              </a:solidFill>
            </a:endParaRPr>
          </a:p>
        </p:txBody>
      </p:sp>
      <p:sp>
        <p:nvSpPr>
          <p:cNvPr id="60" name="矩形 43"/>
          <p:cNvSpPr/>
          <p:nvPr/>
        </p:nvSpPr>
        <p:spPr>
          <a:xfrm>
            <a:off x="218286" y="2764311"/>
            <a:ext cx="1215319" cy="405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31" dirty="0">
                <a:solidFill>
                  <a:srgbClr val="C00000"/>
                </a:solidFill>
              </a:rPr>
              <a:t>Dynamic</a:t>
            </a:r>
            <a:endParaRPr kumimoji="1" lang="zh-CN" altLang="en-US" sz="2031" dirty="0">
              <a:solidFill>
                <a:srgbClr val="C00000"/>
              </a:solidFill>
            </a:endParaRPr>
          </a:p>
        </p:txBody>
      </p:sp>
      <p:sp>
        <p:nvSpPr>
          <p:cNvPr id="61" name="矩形 43"/>
          <p:cNvSpPr/>
          <p:nvPr/>
        </p:nvSpPr>
        <p:spPr>
          <a:xfrm>
            <a:off x="218286" y="1601105"/>
            <a:ext cx="1215319" cy="405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31" dirty="0">
                <a:solidFill>
                  <a:srgbClr val="C00000"/>
                </a:solidFill>
              </a:rPr>
              <a:t>Heterogeneous</a:t>
            </a:r>
            <a:endParaRPr kumimoji="1" lang="zh-CN" altLang="en-US" sz="2031" dirty="0">
              <a:solidFill>
                <a:srgbClr val="C00000"/>
              </a:solidFill>
            </a:endParaRPr>
          </a:p>
        </p:txBody>
      </p:sp>
      <p:sp>
        <p:nvSpPr>
          <p:cNvPr id="62" name="矩形 43"/>
          <p:cNvSpPr/>
          <p:nvPr/>
        </p:nvSpPr>
        <p:spPr>
          <a:xfrm>
            <a:off x="868621" y="843681"/>
            <a:ext cx="629770" cy="3323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62">
                <a:solidFill>
                  <a:schemeClr val="bg1">
                    <a:lumMod val="50000"/>
                  </a:schemeClr>
                </a:solidFill>
              </a:rPr>
              <a:t>data</a:t>
            </a:r>
            <a:endParaRPr kumimoji="1" lang="zh-CN" altLang="en-US" sz="1662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矩形 43"/>
          <p:cNvSpPr/>
          <p:nvPr/>
        </p:nvSpPr>
        <p:spPr>
          <a:xfrm>
            <a:off x="8161323" y="4791613"/>
            <a:ext cx="732098" cy="34008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62">
                <a:solidFill>
                  <a:schemeClr val="bg1">
                    <a:lumMod val="50000"/>
                  </a:schemeClr>
                </a:solidFill>
              </a:rPr>
              <a:t>social</a:t>
            </a:r>
            <a:endParaRPr kumimoji="1" lang="zh-CN" altLang="en-US" sz="1662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162888" y="2055070"/>
            <a:ext cx="914400" cy="2813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rgbClr val="0000CC"/>
                </a:solidFill>
              </a:rPr>
              <a:t>Micro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547353" y="2055070"/>
            <a:ext cx="914400" cy="2813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CC"/>
                </a:solidFill>
              </a:rPr>
              <a:t>Macro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97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1" y="1981200"/>
            <a:ext cx="9144000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dirty="0" smtClean="0">
                <a:sym typeface="Wingdings" pitchFamily="2" charset="2"/>
              </a:rPr>
              <a:t>Thank you</a:t>
            </a:r>
            <a:r>
              <a:rPr lang="zh-CN" altLang="en-US" sz="4000" dirty="0" smtClean="0">
                <a:sym typeface="Wingdings" pitchFamily="2" charset="2"/>
              </a:rPr>
              <a:t>！</a:t>
            </a:r>
            <a:endParaRPr lang="en-US" altLang="zh-CN" sz="4000" dirty="0" smtClean="0">
              <a:sym typeface="Wingdings" pitchFamily="2" charset="2"/>
            </a:endParaRPr>
          </a:p>
          <a:p>
            <a:pPr algn="ctr">
              <a:spcBef>
                <a:spcPts val="960"/>
              </a:spcBef>
            </a:pPr>
            <a:r>
              <a:rPr lang="en-US" altLang="zh-CN" sz="2000" b="1" dirty="0" smtClean="0">
                <a:sym typeface="Wingdings" pitchFamily="2" charset="2"/>
              </a:rPr>
              <a:t>Collaborators:</a:t>
            </a:r>
            <a:r>
              <a:rPr lang="en-US" altLang="zh-CN" sz="2000" dirty="0" smtClean="0">
                <a:sym typeface="Wingdings" pitchFamily="2" charset="2"/>
              </a:rPr>
              <a:t> </a:t>
            </a:r>
            <a:r>
              <a:rPr lang="de-DE" altLang="zh-CN" sz="2000" dirty="0" smtClean="0">
                <a:sym typeface="Wingdings" pitchFamily="2" charset="2"/>
              </a:rPr>
              <a:t>John </a:t>
            </a:r>
            <a:r>
              <a:rPr lang="de-DE" altLang="zh-CN" sz="2000" dirty="0" err="1" smtClean="0">
                <a:sym typeface="Wingdings" pitchFamily="2" charset="2"/>
              </a:rPr>
              <a:t>Hopcroft</a:t>
            </a:r>
            <a:r>
              <a:rPr lang="de-DE" altLang="zh-CN" sz="2000" dirty="0" smtClean="0">
                <a:sym typeface="Wingdings" pitchFamily="2" charset="2"/>
              </a:rPr>
              <a:t>, Jon Kleinberg, </a:t>
            </a:r>
            <a:r>
              <a:rPr lang="de-DE" altLang="zh-CN" sz="2000" dirty="0" err="1" smtClean="0">
                <a:sym typeface="Wingdings" pitchFamily="2" charset="2"/>
              </a:rPr>
              <a:t>Chenhao</a:t>
            </a:r>
            <a:r>
              <a:rPr lang="de-DE" altLang="zh-CN" sz="2000" dirty="0" smtClean="0">
                <a:sym typeface="Wingdings" pitchFamily="2" charset="2"/>
              </a:rPr>
              <a:t> Tan (</a:t>
            </a:r>
            <a:r>
              <a:rPr lang="de-DE" altLang="zh-CN" sz="2000" b="1" dirty="0">
                <a:solidFill>
                  <a:srgbClr val="800000"/>
                </a:solidFill>
                <a:sym typeface="Wingdings" pitchFamily="2" charset="2"/>
              </a:rPr>
              <a:t>Cornell</a:t>
            </a:r>
            <a:r>
              <a:rPr lang="de-DE" altLang="zh-CN" sz="2000" dirty="0">
                <a:sym typeface="Wingdings" pitchFamily="2" charset="2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de-DE" altLang="zh-CN" sz="2000" dirty="0" err="1">
                <a:sym typeface="Wingdings" pitchFamily="2" charset="2"/>
              </a:rPr>
              <a:t>Jiawei</a:t>
            </a:r>
            <a:r>
              <a:rPr lang="de-DE" altLang="zh-CN" sz="2000" dirty="0">
                <a:sym typeface="Wingdings" pitchFamily="2" charset="2"/>
              </a:rPr>
              <a:t> Han </a:t>
            </a:r>
            <a:r>
              <a:rPr lang="de-DE" altLang="zh-CN" sz="2000" dirty="0" smtClean="0">
                <a:sym typeface="Wingdings" pitchFamily="2" charset="2"/>
              </a:rPr>
              <a:t>(</a:t>
            </a:r>
            <a:r>
              <a:rPr lang="de-DE" altLang="zh-CN" sz="2000" b="1" dirty="0">
                <a:solidFill>
                  <a:srgbClr val="000090"/>
                </a:solidFill>
                <a:sym typeface="Wingdings" pitchFamily="2" charset="2"/>
              </a:rPr>
              <a:t>UIUC</a:t>
            </a:r>
            <a:r>
              <a:rPr lang="de-DE" altLang="zh-CN" sz="2000" dirty="0" smtClean="0">
                <a:sym typeface="Wingdings" pitchFamily="2" charset="2"/>
              </a:rPr>
              <a:t>), Philip </a:t>
            </a:r>
            <a:r>
              <a:rPr lang="de-DE" altLang="zh-CN" sz="2000" dirty="0" err="1">
                <a:sym typeface="Wingdings" pitchFamily="2" charset="2"/>
              </a:rPr>
              <a:t>Yu</a:t>
            </a:r>
            <a:r>
              <a:rPr lang="de-DE" altLang="zh-CN" sz="2000" dirty="0">
                <a:sym typeface="Wingdings" pitchFamily="2" charset="2"/>
              </a:rPr>
              <a:t> (</a:t>
            </a:r>
            <a:r>
              <a:rPr lang="de-DE" altLang="zh-CN" sz="2000" b="1" dirty="0">
                <a:solidFill>
                  <a:srgbClr val="800000"/>
                </a:solidFill>
                <a:sym typeface="Wingdings" pitchFamily="2" charset="2"/>
              </a:rPr>
              <a:t>UIC</a:t>
            </a:r>
            <a:r>
              <a:rPr lang="de-DE" altLang="zh-CN" sz="2000" dirty="0" smtClean="0">
                <a:sym typeface="Wingdings" pitchFamily="2" charset="2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de-DE" altLang="zh-CN" sz="2000" dirty="0" smtClean="0">
                <a:sym typeface="Wingdings" pitchFamily="2" charset="2"/>
              </a:rPr>
              <a:t>Jian </a:t>
            </a:r>
            <a:r>
              <a:rPr lang="de-DE" altLang="zh-CN" sz="2000" dirty="0">
                <a:sym typeface="Wingdings" pitchFamily="2" charset="2"/>
              </a:rPr>
              <a:t>Pei (</a:t>
            </a:r>
            <a:r>
              <a:rPr lang="de-DE" altLang="zh-CN" sz="2000" b="1" dirty="0" smtClean="0">
                <a:solidFill>
                  <a:srgbClr val="000090"/>
                </a:solidFill>
                <a:sym typeface="Wingdings" pitchFamily="2" charset="2"/>
              </a:rPr>
              <a:t>SFU</a:t>
            </a:r>
            <a:r>
              <a:rPr lang="de-DE" altLang="zh-CN" sz="2000" dirty="0" smtClean="0">
                <a:sym typeface="Wingdings" pitchFamily="2" charset="2"/>
              </a:rPr>
              <a:t>), </a:t>
            </a:r>
            <a:r>
              <a:rPr lang="de-DE" altLang="zh-CN" sz="2000" dirty="0" err="1" smtClean="0">
                <a:sym typeface="Wingdings" pitchFamily="2" charset="2"/>
              </a:rPr>
              <a:t>Hanghang</a:t>
            </a:r>
            <a:r>
              <a:rPr lang="de-DE" altLang="zh-CN" sz="2000" dirty="0" smtClean="0">
                <a:sym typeface="Wingdings" pitchFamily="2" charset="2"/>
              </a:rPr>
              <a:t> </a:t>
            </a:r>
            <a:r>
              <a:rPr lang="de-DE" altLang="zh-CN" sz="2000" dirty="0">
                <a:sym typeface="Wingdings" pitchFamily="2" charset="2"/>
              </a:rPr>
              <a:t>Tong </a:t>
            </a:r>
            <a:r>
              <a:rPr lang="en-US" altLang="zh-CN" sz="2000" dirty="0">
                <a:sym typeface="Wingdings" pitchFamily="2" charset="2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sym typeface="Wingdings" pitchFamily="2" charset="2"/>
              </a:rPr>
              <a:t>ASU</a:t>
            </a:r>
            <a:r>
              <a:rPr lang="en-US" altLang="zh-CN" sz="2000" dirty="0" smtClean="0">
                <a:sym typeface="Wingdings" pitchFamily="2" charset="2"/>
              </a:rPr>
              <a:t>) </a:t>
            </a:r>
          </a:p>
          <a:p>
            <a:pPr algn="ctr">
              <a:spcBef>
                <a:spcPts val="600"/>
              </a:spcBef>
            </a:pPr>
            <a:r>
              <a:rPr lang="de-DE" altLang="zh-CN" sz="2000" dirty="0" err="1" smtClean="0">
                <a:sym typeface="Wingdings" pitchFamily="2" charset="2"/>
              </a:rPr>
              <a:t>Tiancheng</a:t>
            </a:r>
            <a:r>
              <a:rPr lang="de-DE" altLang="zh-CN" sz="2000" dirty="0" smtClean="0">
                <a:sym typeface="Wingdings" pitchFamily="2" charset="2"/>
              </a:rPr>
              <a:t> Lou (</a:t>
            </a:r>
            <a:r>
              <a:rPr lang="de-DE" altLang="zh-CN" sz="2000" b="1" dirty="0" err="1" smtClean="0">
                <a:solidFill>
                  <a:srgbClr val="006600"/>
                </a:solidFill>
                <a:sym typeface="Wingdings" pitchFamily="2" charset="2"/>
              </a:rPr>
              <a:t>Google&amp;Baidu</a:t>
            </a:r>
            <a:r>
              <a:rPr lang="de-DE" altLang="zh-CN" sz="2000" dirty="0" smtClean="0">
                <a:sym typeface="Wingdings" pitchFamily="2" charset="2"/>
              </a:rPr>
              <a:t>), </a:t>
            </a:r>
            <a:r>
              <a:rPr lang="de-DE" altLang="zh-CN" sz="2000" dirty="0" err="1" smtClean="0">
                <a:sym typeface="Wingdings" pitchFamily="2" charset="2"/>
              </a:rPr>
              <a:t>Jimeng</a:t>
            </a:r>
            <a:r>
              <a:rPr lang="de-DE" altLang="zh-CN" sz="2000" dirty="0" smtClean="0">
                <a:sym typeface="Wingdings" pitchFamily="2" charset="2"/>
              </a:rPr>
              <a:t> Sun (</a:t>
            </a:r>
            <a:r>
              <a:rPr lang="de-DE" altLang="zh-CN" sz="2000" b="1" dirty="0" smtClean="0">
                <a:solidFill>
                  <a:srgbClr val="FF6600"/>
                </a:solidFill>
                <a:sym typeface="Wingdings" pitchFamily="2" charset="2"/>
              </a:rPr>
              <a:t>GIT</a:t>
            </a:r>
            <a:r>
              <a:rPr lang="de-DE" altLang="zh-CN" sz="2000" dirty="0" smtClean="0">
                <a:sym typeface="Wingdings" pitchFamily="2" charset="2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de-DE" altLang="zh-CN" sz="2000" dirty="0" smtClean="0">
                <a:sym typeface="Wingdings" pitchFamily="2" charset="2"/>
              </a:rPr>
              <a:t>W</a:t>
            </a:r>
            <a:r>
              <a:rPr lang="en-US" altLang="zh-CN" sz="2000" dirty="0" err="1" smtClean="0">
                <a:sym typeface="Wingdings" pitchFamily="2" charset="2"/>
              </a:rPr>
              <a:t>ei</a:t>
            </a:r>
            <a:r>
              <a:rPr lang="en-US" altLang="zh-CN" sz="2000" dirty="0" smtClean="0">
                <a:sym typeface="Wingdings" pitchFamily="2" charset="2"/>
              </a:rPr>
              <a:t> Chen, Ming Zhou, Long Jiang, Chi Wang, </a:t>
            </a:r>
            <a:r>
              <a:rPr lang="en-US" altLang="zh-CN" sz="2000" dirty="0" err="1" smtClean="0">
                <a:sym typeface="Wingdings" pitchFamily="2" charset="2"/>
              </a:rPr>
              <a:t>Yuxiao</a:t>
            </a:r>
            <a:r>
              <a:rPr lang="en-US" altLang="zh-CN" sz="2000" dirty="0" smtClean="0">
                <a:sym typeface="Wingdings" pitchFamily="2" charset="2"/>
              </a:rPr>
              <a:t> Dong (</a:t>
            </a:r>
            <a:r>
              <a:rPr lang="en-US" altLang="zh-CN" sz="2000" b="1" dirty="0" smtClean="0">
                <a:solidFill>
                  <a:srgbClr val="FF0000"/>
                </a:solidFill>
                <a:sym typeface="Wingdings" pitchFamily="2" charset="2"/>
              </a:rPr>
              <a:t>Microsoft</a:t>
            </a:r>
            <a:r>
              <a:rPr lang="en-US" altLang="zh-CN" sz="2000" dirty="0" smtClean="0">
                <a:sym typeface="Wingdings" pitchFamily="2" charset="2"/>
              </a:rPr>
              <a:t>)</a:t>
            </a:r>
            <a:endParaRPr lang="de-DE" altLang="zh-CN" sz="2000" dirty="0" smtClean="0">
              <a:sym typeface="Wingdings" pitchFamily="2" charset="2"/>
            </a:endParaRPr>
          </a:p>
          <a:p>
            <a:pPr algn="ctr">
              <a:spcBef>
                <a:spcPts val="600"/>
              </a:spcBef>
            </a:pPr>
            <a:r>
              <a:rPr lang="de-DE" altLang="zh-CN" sz="2000" dirty="0" err="1" smtClean="0">
                <a:sym typeface="Wingdings" pitchFamily="2" charset="2"/>
              </a:rPr>
              <a:t>Yutao</a:t>
            </a:r>
            <a:r>
              <a:rPr lang="de-DE" altLang="zh-CN" sz="2000" dirty="0" smtClean="0">
                <a:sym typeface="Wingdings" pitchFamily="2" charset="2"/>
              </a:rPr>
              <a:t> Zhang, </a:t>
            </a:r>
            <a:r>
              <a:rPr lang="de-DE" altLang="zh-CN" sz="2000" dirty="0" err="1" smtClean="0">
                <a:sym typeface="Wingdings" pitchFamily="2" charset="2"/>
              </a:rPr>
              <a:t>Jing</a:t>
            </a:r>
            <a:r>
              <a:rPr lang="de-DE" altLang="zh-CN" sz="2000" dirty="0" smtClean="0">
                <a:sym typeface="Wingdings" pitchFamily="2" charset="2"/>
              </a:rPr>
              <a:t> Zhang, </a:t>
            </a:r>
            <a:r>
              <a:rPr lang="de-DE" altLang="zh-CN" sz="2000" dirty="0" err="1" smtClean="0">
                <a:sym typeface="Wingdings" pitchFamily="2" charset="2"/>
              </a:rPr>
              <a:t>Zhanpeng</a:t>
            </a:r>
            <a:r>
              <a:rPr lang="de-DE" altLang="zh-CN" sz="2000" dirty="0" smtClean="0">
                <a:sym typeface="Wingdings" pitchFamily="2" charset="2"/>
              </a:rPr>
              <a:t> Fang, </a:t>
            </a:r>
            <a:r>
              <a:rPr lang="de-DE" altLang="zh-CN" sz="2000" dirty="0" err="1" smtClean="0">
                <a:sym typeface="Wingdings" pitchFamily="2" charset="2"/>
              </a:rPr>
              <a:t>Zi</a:t>
            </a:r>
            <a:r>
              <a:rPr lang="de-DE" altLang="zh-CN" sz="2000" dirty="0" smtClean="0">
                <a:sym typeface="Wingdings" pitchFamily="2" charset="2"/>
              </a:rPr>
              <a:t> Yang, Sen Wu, etc. (</a:t>
            </a:r>
            <a:r>
              <a:rPr lang="de-DE" altLang="zh-CN" sz="2000" b="1" dirty="0">
                <a:solidFill>
                  <a:srgbClr val="660066"/>
                </a:solidFill>
                <a:sym typeface="Wingdings" pitchFamily="2" charset="2"/>
              </a:rPr>
              <a:t>THU</a:t>
            </a:r>
            <a:r>
              <a:rPr lang="de-DE" altLang="zh-CN" sz="2000" dirty="0" smtClean="0">
                <a:sym typeface="Wingdings" pitchFamily="2" charset="2"/>
              </a:rPr>
              <a:t>)</a:t>
            </a:r>
            <a:endParaRPr lang="de-DE" altLang="zh-CN" sz="2000" dirty="0">
              <a:sym typeface="Wingdings" pitchFamily="2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8" y="5486400"/>
            <a:ext cx="8458192" cy="990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lvl="1"/>
            <a:r>
              <a:rPr lang="en-US" dirty="0" smtClean="0">
                <a:solidFill>
                  <a:schemeClr val="tx1"/>
                </a:solidFill>
              </a:rPr>
              <a:t>Jie Tang, KEG, Tsinghua U,                   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http://keg.cs.tsinghua.edu.cn/jietang</a:t>
            </a:r>
            <a:endParaRPr lang="en-US" dirty="0" smtClean="0">
              <a:solidFill>
                <a:schemeClr val="tx1"/>
              </a:solidFill>
            </a:endParaRPr>
          </a:p>
          <a:p>
            <a:pPr marL="0" lvl="1"/>
            <a:r>
              <a:rPr lang="en-US" b="1" dirty="0" smtClean="0">
                <a:solidFill>
                  <a:srgbClr val="000090"/>
                </a:solidFill>
              </a:rPr>
              <a:t>Download all data &amp; Codes,</a:t>
            </a:r>
            <a:r>
              <a:rPr lang="en-US" dirty="0" smtClean="0">
                <a:solidFill>
                  <a:schemeClr val="tx1"/>
                </a:solidFill>
              </a:rPr>
              <a:t>                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http://arnetminer.org/data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                                     </a:t>
            </a:r>
            <a:r>
              <a:rPr lang="en-US" b="1" dirty="0" smtClean="0">
                <a:solidFill>
                  <a:srgbClr val="000090"/>
                </a:solidFill>
              </a:rPr>
              <a:t>        </a:t>
            </a:r>
            <a:r>
              <a:rPr lang="en-US" dirty="0" smtClean="0">
                <a:solidFill>
                  <a:schemeClr val="tx1"/>
                </a:solidFill>
              </a:rPr>
              <a:t>                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en-US" dirty="0">
                <a:solidFill>
                  <a:schemeClr val="tx1"/>
                </a:solidFill>
                <a:hlinkClick r:id="rId4"/>
              </a:rPr>
              <a:t>://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arnetminer.org/data-sna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003"/>
            <a:ext cx="9144000" cy="731226"/>
          </a:xfrm>
        </p:spPr>
        <p:txBody>
          <a:bodyPr/>
          <a:lstStyle/>
          <a:p>
            <a:r>
              <a:rPr lang="en-US" dirty="0" smtClean="0">
                <a:ea typeface="黑体" pitchFamily="49" charset="-122"/>
              </a:rPr>
              <a:t>Our Data</a:t>
            </a:r>
            <a:endParaRPr lang="en-US" dirty="0">
              <a:ea typeface="黑体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31" y="1318846"/>
            <a:ext cx="8229600" cy="4149970"/>
          </a:xfrm>
        </p:spPr>
        <p:txBody>
          <a:bodyPr/>
          <a:lstStyle/>
          <a:p>
            <a:pPr algn="just"/>
            <a:r>
              <a:rPr lang="en-US" altLang="zh-CN" sz="2215" dirty="0">
                <a:ea typeface="黑体" pitchFamily="49" charset="-122"/>
                <a:cs typeface="Arial"/>
              </a:rPr>
              <a:t>Read-world large mobile network data</a:t>
            </a:r>
            <a:r>
              <a:rPr lang="en-US" altLang="zh-CN" sz="2215" baseline="30000" dirty="0">
                <a:ea typeface="黑体" pitchFamily="49" charset="-122"/>
                <a:cs typeface="Arial"/>
              </a:rPr>
              <a:t>[1]</a:t>
            </a:r>
          </a:p>
          <a:p>
            <a:pPr lvl="1" algn="just"/>
            <a:r>
              <a:rPr lang="en-US" altLang="zh-CN" sz="1846" dirty="0">
                <a:ea typeface="黑体" pitchFamily="49" charset="-122"/>
                <a:cs typeface="Arial"/>
              </a:rPr>
              <a:t>An anonymous country</a:t>
            </a:r>
          </a:p>
          <a:p>
            <a:pPr lvl="1" algn="just"/>
            <a:r>
              <a:rPr lang="en-US" altLang="zh-CN" sz="1846" dirty="0">
                <a:ea typeface="黑体" pitchFamily="49" charset="-122"/>
                <a:cs typeface="Arial"/>
              </a:rPr>
              <a:t>No communication content.</a:t>
            </a:r>
          </a:p>
          <a:p>
            <a:pPr lvl="1" algn="just"/>
            <a:r>
              <a:rPr lang="en-US" altLang="zh-CN" sz="1846" dirty="0">
                <a:ea typeface="黑体" pitchFamily="49" charset="-122"/>
                <a:cs typeface="Arial"/>
              </a:rPr>
              <a:t>Aug. 2008 – Sep. 2008.</a:t>
            </a:r>
          </a:p>
          <a:p>
            <a:pPr lvl="1" algn="just"/>
            <a:r>
              <a:rPr lang="en-US" altLang="zh-CN" sz="1846" dirty="0">
                <a:ea typeface="黑体" pitchFamily="49" charset="-122"/>
                <a:cs typeface="Arial"/>
              </a:rPr>
              <a:t>&gt; 7 million mobile users + demographic information.</a:t>
            </a:r>
          </a:p>
          <a:p>
            <a:pPr lvl="1" algn="just"/>
            <a:r>
              <a:rPr lang="en-US" altLang="zh-CN" sz="1846" dirty="0">
                <a:ea typeface="黑体" pitchFamily="49" charset="-122"/>
                <a:cs typeface="Arial"/>
              </a:rPr>
              <a:t>&gt; 1 billion communication records (call and message).</a:t>
            </a:r>
          </a:p>
          <a:p>
            <a:pPr lvl="1" algn="just"/>
            <a:endParaRPr lang="en-US" altLang="zh-CN" sz="1846" dirty="0">
              <a:ea typeface="黑体" pitchFamily="49" charset="-122"/>
              <a:cs typeface="Arial"/>
            </a:endParaRPr>
          </a:p>
          <a:p>
            <a:pPr algn="just"/>
            <a:r>
              <a:rPr lang="en-US" altLang="zh-CN" sz="2215" dirty="0">
                <a:ea typeface="黑体" pitchFamily="49" charset="-122"/>
                <a:cs typeface="Arial"/>
              </a:rPr>
              <a:t>Two networks: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125416" y="4343400"/>
          <a:ext cx="5392614" cy="1030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538"/>
                <a:gridCol w="1797538"/>
                <a:gridCol w="1797538"/>
              </a:tblGrid>
              <a:tr h="342314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Network</a:t>
                      </a:r>
                      <a:endParaRPr lang="en-US" sz="1700" dirty="0"/>
                    </a:p>
                  </a:txBody>
                  <a:tcPr marL="84406" marR="84406" marT="42203" marB="42203">
                    <a:solidFill>
                      <a:srgbClr val="30B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#nodes</a:t>
                      </a:r>
                      <a:endParaRPr lang="en-US" sz="1700" dirty="0"/>
                    </a:p>
                  </a:txBody>
                  <a:tcPr marL="84406" marR="84406" marT="42203" marB="42203">
                    <a:solidFill>
                      <a:srgbClr val="30B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#edges</a:t>
                      </a:r>
                      <a:endParaRPr lang="en-US" sz="1700" dirty="0"/>
                    </a:p>
                  </a:txBody>
                  <a:tcPr marL="84406" marR="84406" marT="42203" marB="42203">
                    <a:solidFill>
                      <a:srgbClr val="30B0FF"/>
                    </a:solidFill>
                  </a:tcPr>
                </a:tc>
              </a:tr>
              <a:tr h="342314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CALL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altLang="zh-CN" sz="1700" dirty="0" smtClean="0">
                          <a:ea typeface="黑体" pitchFamily="49" charset="-122"/>
                          <a:cs typeface="Arial"/>
                        </a:rPr>
                        <a:t>7,440,123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altLang="zh-CN" sz="1700" dirty="0" smtClean="0">
                          <a:ea typeface="黑体" pitchFamily="49" charset="-122"/>
                          <a:cs typeface="Arial"/>
                        </a:rPr>
                        <a:t>32,445,941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</a:tr>
              <a:tr h="342314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SMS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altLang="zh-CN" sz="1700" dirty="0" smtClean="0">
                          <a:ea typeface="黑体" pitchFamily="49" charset="-122"/>
                          <a:cs typeface="Arial"/>
                        </a:rPr>
                        <a:t>4,505,958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US" altLang="zh-CN" sz="1700" dirty="0" smtClean="0">
                          <a:ea typeface="黑体" pitchFamily="49" charset="-122"/>
                          <a:cs typeface="Arial"/>
                        </a:rPr>
                        <a:t>10,913,601 </a:t>
                      </a:r>
                      <a:endParaRPr lang="en-US" sz="1700" dirty="0"/>
                    </a:p>
                  </a:txBody>
                  <a:tcPr marL="84406" marR="84406" marT="42203" marB="42203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166154">
            <a:spAutoFit/>
          </a:bodyPr>
          <a:lstStyle/>
          <a:p>
            <a:r>
              <a:rPr lang="en-US" sz="1200" dirty="0"/>
              <a:t>[1] J.P. </a:t>
            </a:r>
            <a:r>
              <a:rPr lang="en-US" sz="1200" dirty="0" err="1"/>
              <a:t>Onnela</a:t>
            </a:r>
            <a:r>
              <a:rPr lang="en-US" sz="1200" dirty="0"/>
              <a:t>, J. </a:t>
            </a:r>
            <a:r>
              <a:rPr lang="en-US" sz="1200" dirty="0" err="1"/>
              <a:t>Saramaki</a:t>
            </a:r>
            <a:r>
              <a:rPr lang="en-US" sz="1200" dirty="0"/>
              <a:t>, J. </a:t>
            </a:r>
            <a:r>
              <a:rPr lang="en-US" sz="1200" dirty="0" err="1"/>
              <a:t>Hyvonen</a:t>
            </a:r>
            <a:r>
              <a:rPr lang="en-US" sz="1200" dirty="0"/>
              <a:t>, G. </a:t>
            </a:r>
            <a:r>
              <a:rPr lang="en-US" sz="1200" dirty="0" err="1"/>
              <a:t>Szabo</a:t>
            </a:r>
            <a:r>
              <a:rPr lang="en-US" sz="1200" dirty="0"/>
              <a:t>, D. </a:t>
            </a:r>
            <a:r>
              <a:rPr lang="en-US" sz="1200" dirty="0" err="1"/>
              <a:t>Lazer</a:t>
            </a:r>
            <a:r>
              <a:rPr lang="en-US" sz="1200" dirty="0"/>
              <a:t>, K. </a:t>
            </a:r>
            <a:r>
              <a:rPr lang="en-US" sz="1200" dirty="0" err="1"/>
              <a:t>Kaski</a:t>
            </a:r>
            <a:r>
              <a:rPr lang="en-US" sz="1200" dirty="0"/>
              <a:t>, J. </a:t>
            </a:r>
            <a:r>
              <a:rPr lang="en-US" sz="1200" dirty="0" err="1"/>
              <a:t>Kertesz</a:t>
            </a:r>
            <a:r>
              <a:rPr lang="en-US" sz="1200" dirty="0"/>
              <a:t>, A. L. </a:t>
            </a:r>
            <a:r>
              <a:rPr lang="en-US" sz="1200" dirty="0" err="1"/>
              <a:t>Barabasi</a:t>
            </a:r>
            <a:r>
              <a:rPr lang="en-US" sz="1200" dirty="0"/>
              <a:t>. Structure and tie strengths in mobile communication networks. PNAS 2007.</a:t>
            </a:r>
          </a:p>
        </p:txBody>
      </p:sp>
    </p:spTree>
    <p:extLst>
      <p:ext uri="{BB962C8B-B14F-4D97-AF65-F5344CB8AC3E}">
        <p14:creationId xmlns:p14="http://schemas.microsoft.com/office/powerpoint/2010/main" val="1045274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003"/>
            <a:ext cx="9144000" cy="731226"/>
          </a:xfrm>
        </p:spPr>
        <p:txBody>
          <a:bodyPr/>
          <a:lstStyle/>
          <a:p>
            <a:r>
              <a:rPr lang="en-US" dirty="0" smtClean="0">
                <a:ea typeface="黑体" pitchFamily="49" charset="-122"/>
              </a:rPr>
              <a:t>Ego Network</a:t>
            </a:r>
            <a:endParaRPr lang="en-US" dirty="0">
              <a:ea typeface="黑体" pitchFamily="49" charset="-122"/>
            </a:endParaRPr>
          </a:p>
        </p:txBody>
      </p:sp>
      <p:pic>
        <p:nvPicPr>
          <p:cNvPr id="8" name="Picture 7" descr="QQ20140620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6" y="1881554"/>
            <a:ext cx="6112058" cy="28370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7446" y="4695092"/>
            <a:ext cx="691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Correlations between user demographics and network properties.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77108" y="1248508"/>
            <a:ext cx="1336431" cy="562708"/>
          </a:xfrm>
          <a:prstGeom prst="rect">
            <a:avLst/>
          </a:prstGeom>
          <a:solidFill>
            <a:srgbClr val="30B0FF"/>
          </a:solidFill>
          <a:ln>
            <a:solidFill>
              <a:srgbClr val="30B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Peak at 22 years old </a:t>
            </a:r>
            <a:endParaRPr lang="en-US" sz="1600" dirty="0"/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 flipH="1">
            <a:off x="2110154" y="1811215"/>
            <a:ext cx="35169" cy="844062"/>
          </a:xfrm>
          <a:prstGeom prst="straightConnector1">
            <a:avLst/>
          </a:prstGeom>
          <a:ln w="190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3235569" y="1248508"/>
            <a:ext cx="2110154" cy="562708"/>
          </a:xfrm>
          <a:prstGeom prst="rect">
            <a:avLst/>
          </a:prstGeom>
          <a:solidFill>
            <a:srgbClr val="30B0FF"/>
          </a:solidFill>
          <a:ln>
            <a:solidFill>
              <a:srgbClr val="30B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Valley and reversion at 38-40 years old </a:t>
            </a:r>
            <a:endParaRPr lang="en-US" sz="1600" dirty="0"/>
          </a:p>
        </p:txBody>
      </p:sp>
      <p:cxnSp>
        <p:nvCxnSpPr>
          <p:cNvPr id="63" name="Straight Arrow Connector 62"/>
          <p:cNvCxnSpPr>
            <a:stCxn id="62" idx="1"/>
          </p:cNvCxnSpPr>
          <p:nvPr/>
        </p:nvCxnSpPr>
        <p:spPr>
          <a:xfrm flipH="1">
            <a:off x="2672861" y="1529861"/>
            <a:ext cx="562708" cy="1758462"/>
          </a:xfrm>
          <a:prstGeom prst="straightConnector1">
            <a:avLst/>
          </a:prstGeom>
          <a:ln w="190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219200" y="5334000"/>
            <a:ext cx="7162800" cy="1055077"/>
          </a:xfrm>
          <a:prstGeom prst="rect">
            <a:avLst/>
          </a:prstGeom>
          <a:solidFill>
            <a:srgbClr val="30B0FF"/>
          </a:solidFill>
          <a:ln>
            <a:solidFill>
              <a:srgbClr val="30B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bg1"/>
                </a:solidFill>
              </a:rPr>
              <a:t>Young </a:t>
            </a:r>
            <a:r>
              <a:rPr lang="en-US" dirty="0">
                <a:solidFill>
                  <a:schemeClr val="bg1"/>
                </a:solidFill>
              </a:rPr>
              <a:t>people are very active in broadening their social circles, while seniors have the tendency to maintain small but close connections.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50831" y="3358662"/>
            <a:ext cx="984738" cy="351692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697415" y="2866292"/>
            <a:ext cx="1195754" cy="492369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53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003"/>
            <a:ext cx="9144000" cy="731226"/>
          </a:xfrm>
        </p:spPr>
        <p:txBody>
          <a:bodyPr/>
          <a:lstStyle/>
          <a:p>
            <a:r>
              <a:rPr lang="en-US" dirty="0" smtClean="0">
                <a:ea typeface="黑体" pitchFamily="49" charset="-122"/>
              </a:rPr>
              <a:t>Demographic </a:t>
            </a:r>
            <a:r>
              <a:rPr lang="en-US" altLang="zh-CN" dirty="0" err="1" smtClean="0">
                <a:ea typeface="黑体" pitchFamily="49" charset="-122"/>
              </a:rPr>
              <a:t>H</a:t>
            </a:r>
            <a:r>
              <a:rPr lang="en-US" dirty="0" err="1" smtClean="0">
                <a:ea typeface="黑体" pitchFamily="49" charset="-122"/>
              </a:rPr>
              <a:t>omophily</a:t>
            </a:r>
            <a:endParaRPr lang="en-US" dirty="0">
              <a:ea typeface="黑体" pitchFamily="49" charset="-122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125439" y="5474677"/>
            <a:ext cx="7027961" cy="773723"/>
          </a:xfrm>
          <a:prstGeom prst="rect">
            <a:avLst/>
          </a:prstGeom>
          <a:solidFill>
            <a:srgbClr val="30B0FF"/>
          </a:solidFill>
          <a:ln>
            <a:solidFill>
              <a:srgbClr val="30B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FFFFFF"/>
                </a:solidFill>
              </a:rPr>
              <a:t>People tend to communicate with others of both similar gender and age, i.e., demographic </a:t>
            </a:r>
            <a:r>
              <a:rPr lang="en-US" dirty="0" err="1" smtClean="0">
                <a:solidFill>
                  <a:srgbClr val="FFFFFF"/>
                </a:solidFill>
              </a:rPr>
              <a:t>homophily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10" name="Picture 30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119051"/>
            <a:ext cx="2344356" cy="3224349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444" y="1119050"/>
            <a:ext cx="2344356" cy="3224349"/>
          </a:xfrm>
          <a:prstGeom prst="rect">
            <a:avLst/>
          </a:prstGeom>
        </p:spPr>
      </p:pic>
      <p:grpSp>
        <p:nvGrpSpPr>
          <p:cNvPr id="312" name="Group 311"/>
          <p:cNvGrpSpPr/>
          <p:nvPr/>
        </p:nvGrpSpPr>
        <p:grpSpPr>
          <a:xfrm>
            <a:off x="6875844" y="4258919"/>
            <a:ext cx="667956" cy="694081"/>
            <a:chOff x="6875844" y="3804500"/>
            <a:chExt cx="667956" cy="694081"/>
          </a:xfrm>
        </p:grpSpPr>
        <p:sp>
          <p:nvSpPr>
            <p:cNvPr id="313" name="Donut 312"/>
            <p:cNvSpPr/>
            <p:nvPr/>
          </p:nvSpPr>
          <p:spPr>
            <a:xfrm rot="6455602">
              <a:off x="6924587" y="3935885"/>
              <a:ext cx="91015" cy="9058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14" name="Picture 313"/>
            <p:cNvPicPr>
              <a:picLocks noChangeAspect="1"/>
            </p:cNvPicPr>
            <p:nvPr/>
          </p:nvPicPr>
          <p:blipFill>
            <a:blip r:embed="rId4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9515" y="3950813"/>
              <a:ext cx="61848" cy="60729"/>
            </a:xfrm>
            <a:prstGeom prst="rect">
              <a:avLst/>
            </a:prstGeom>
          </p:spPr>
        </p:pic>
        <p:cxnSp>
          <p:nvCxnSpPr>
            <p:cNvPr id="315" name="Straight Connector 314"/>
            <p:cNvCxnSpPr/>
            <p:nvPr/>
          </p:nvCxnSpPr>
          <p:spPr>
            <a:xfrm>
              <a:off x="7013268" y="3994932"/>
              <a:ext cx="137765" cy="119132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6962943" y="4148277"/>
              <a:ext cx="168191" cy="14055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V="1">
              <a:off x="6933460" y="4024556"/>
              <a:ext cx="22945" cy="6658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8" name="Picture 317"/>
            <p:cNvPicPr>
              <a:picLocks noChangeAspect="1"/>
            </p:cNvPicPr>
            <p:nvPr/>
          </p:nvPicPr>
          <p:blipFill>
            <a:blip r:embed="rId5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8651" y="4345560"/>
              <a:ext cx="65044" cy="62738"/>
            </a:xfrm>
            <a:prstGeom prst="rect">
              <a:avLst/>
            </a:prstGeom>
          </p:spPr>
        </p:pic>
        <p:sp>
          <p:nvSpPr>
            <p:cNvPr id="319" name="Donut 318"/>
            <p:cNvSpPr/>
            <p:nvPr/>
          </p:nvSpPr>
          <p:spPr>
            <a:xfrm>
              <a:off x="6965062" y="4331720"/>
              <a:ext cx="90585" cy="91015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20" name="Picture 319"/>
            <p:cNvPicPr>
              <a:picLocks noChangeAspect="1"/>
            </p:cNvPicPr>
            <p:nvPr/>
          </p:nvPicPr>
          <p:blipFill>
            <a:blip r:embed="rId5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4789" y="4421406"/>
              <a:ext cx="65044" cy="62738"/>
            </a:xfrm>
            <a:prstGeom prst="rect">
              <a:avLst/>
            </a:prstGeom>
          </p:spPr>
        </p:pic>
        <p:sp>
          <p:nvSpPr>
            <p:cNvPr id="321" name="Donut 320"/>
            <p:cNvSpPr/>
            <p:nvPr/>
          </p:nvSpPr>
          <p:spPr>
            <a:xfrm>
              <a:off x="7141200" y="4407566"/>
              <a:ext cx="90585" cy="91015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2" name="Donut 321"/>
            <p:cNvSpPr/>
            <p:nvPr/>
          </p:nvSpPr>
          <p:spPr>
            <a:xfrm rot="6455602">
              <a:off x="7360908" y="3935647"/>
              <a:ext cx="91015" cy="9058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23" name="Picture 322"/>
            <p:cNvPicPr>
              <a:picLocks noChangeAspect="1"/>
            </p:cNvPicPr>
            <p:nvPr/>
          </p:nvPicPr>
          <p:blipFill>
            <a:blip r:embed="rId4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5836" y="3950575"/>
              <a:ext cx="61848" cy="60729"/>
            </a:xfrm>
            <a:prstGeom prst="rect">
              <a:avLst/>
            </a:prstGeom>
          </p:spPr>
        </p:pic>
        <p:sp>
          <p:nvSpPr>
            <p:cNvPr id="324" name="Donut 323"/>
            <p:cNvSpPr/>
            <p:nvPr/>
          </p:nvSpPr>
          <p:spPr>
            <a:xfrm rot="6455602">
              <a:off x="7402675" y="4291484"/>
              <a:ext cx="91015" cy="9058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25" name="Picture 324"/>
            <p:cNvPicPr>
              <a:picLocks noChangeAspect="1"/>
            </p:cNvPicPr>
            <p:nvPr/>
          </p:nvPicPr>
          <p:blipFill>
            <a:blip r:embed="rId4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7603" y="4306412"/>
              <a:ext cx="61848" cy="60729"/>
            </a:xfrm>
            <a:prstGeom prst="rect">
              <a:avLst/>
            </a:prstGeom>
          </p:spPr>
        </p:pic>
        <p:cxnSp>
          <p:nvCxnSpPr>
            <p:cNvPr id="326" name="Straight Connector 325"/>
            <p:cNvCxnSpPr/>
            <p:nvPr/>
          </p:nvCxnSpPr>
          <p:spPr>
            <a:xfrm flipH="1">
              <a:off x="7199073" y="3891815"/>
              <a:ext cx="22646" cy="202255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H="1">
              <a:off x="7247113" y="4001887"/>
              <a:ext cx="119093" cy="11217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V="1">
              <a:off x="7267012" y="4159803"/>
              <a:ext cx="186203" cy="2528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H="1" flipV="1">
              <a:off x="7247113" y="4210599"/>
              <a:ext cx="157895" cy="112422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flipH="1">
              <a:off x="7186492" y="4230593"/>
              <a:ext cx="12581" cy="17697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H="1">
              <a:off x="7042381" y="4210599"/>
              <a:ext cx="108652" cy="13445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 flipV="1">
              <a:off x="7042381" y="4409407"/>
              <a:ext cx="98818" cy="4366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V="1">
              <a:off x="7461873" y="4205311"/>
              <a:ext cx="36635" cy="8808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4" name="Group 333"/>
            <p:cNvGrpSpPr/>
            <p:nvPr/>
          </p:nvGrpSpPr>
          <p:grpSpPr>
            <a:xfrm>
              <a:off x="7089345" y="4060265"/>
              <a:ext cx="219456" cy="219456"/>
              <a:chOff x="5302335" y="4097051"/>
              <a:chExt cx="135878" cy="136522"/>
            </a:xfrm>
          </p:grpSpPr>
          <p:sp>
            <p:nvSpPr>
              <p:cNvPr id="341" name="Donut 340"/>
              <p:cNvSpPr/>
              <p:nvPr/>
            </p:nvSpPr>
            <p:spPr>
              <a:xfrm rot="6455602">
                <a:off x="5302013" y="4097373"/>
                <a:ext cx="136522" cy="135878"/>
              </a:xfrm>
              <a:prstGeom prst="donut">
                <a:avLst>
                  <a:gd name="adj" fmla="val 10979"/>
                </a:avLst>
              </a:prstGeom>
              <a:solidFill>
                <a:srgbClr val="0F6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42" name="Picture 341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405" y="4119765"/>
                <a:ext cx="92773" cy="91094"/>
              </a:xfrm>
              <a:prstGeom prst="rect">
                <a:avLst/>
              </a:prstGeom>
            </p:spPr>
          </p:pic>
        </p:grpSp>
        <p:pic>
          <p:nvPicPr>
            <p:cNvPr id="335" name="Picture 334"/>
            <p:cNvPicPr>
              <a:picLocks noChangeAspect="1"/>
            </p:cNvPicPr>
            <p:nvPr/>
          </p:nvPicPr>
          <p:blipFill>
            <a:blip r:embed="rId5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9433" y="4103756"/>
              <a:ext cx="65044" cy="62738"/>
            </a:xfrm>
            <a:prstGeom prst="rect">
              <a:avLst/>
            </a:prstGeom>
          </p:spPr>
        </p:pic>
        <p:sp>
          <p:nvSpPr>
            <p:cNvPr id="336" name="Donut 335"/>
            <p:cNvSpPr/>
            <p:nvPr/>
          </p:nvSpPr>
          <p:spPr>
            <a:xfrm>
              <a:off x="6875844" y="4089916"/>
              <a:ext cx="90585" cy="91015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7" name="Donut 336"/>
            <p:cNvSpPr/>
            <p:nvPr/>
          </p:nvSpPr>
          <p:spPr>
            <a:xfrm rot="6455602">
              <a:off x="7176832" y="3804715"/>
              <a:ext cx="91015" cy="9058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38" name="Picture 337"/>
            <p:cNvPicPr>
              <a:picLocks noChangeAspect="1"/>
            </p:cNvPicPr>
            <p:nvPr/>
          </p:nvPicPr>
          <p:blipFill>
            <a:blip r:embed="rId4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1760" y="3819643"/>
              <a:ext cx="61848" cy="60729"/>
            </a:xfrm>
            <a:prstGeom prst="rect">
              <a:avLst/>
            </a:prstGeom>
          </p:spPr>
        </p:pic>
        <p:sp>
          <p:nvSpPr>
            <p:cNvPr id="339" name="Donut 338"/>
            <p:cNvSpPr/>
            <p:nvPr/>
          </p:nvSpPr>
          <p:spPr>
            <a:xfrm rot="6455602">
              <a:off x="7453000" y="4114511"/>
              <a:ext cx="91015" cy="9058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40" name="Picture 339"/>
            <p:cNvPicPr>
              <a:picLocks noChangeAspect="1"/>
            </p:cNvPicPr>
            <p:nvPr/>
          </p:nvPicPr>
          <p:blipFill>
            <a:blip r:embed="rId4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7928" y="4129439"/>
              <a:ext cx="61848" cy="60729"/>
            </a:xfrm>
            <a:prstGeom prst="rect">
              <a:avLst/>
            </a:prstGeom>
          </p:spPr>
        </p:pic>
      </p:grpSp>
      <p:sp>
        <p:nvSpPr>
          <p:cNvPr id="343" name="Left Brace 342"/>
          <p:cNvSpPr/>
          <p:nvPr/>
        </p:nvSpPr>
        <p:spPr>
          <a:xfrm>
            <a:off x="5729798" y="1428555"/>
            <a:ext cx="304800" cy="1294026"/>
          </a:xfrm>
          <a:prstGeom prst="leftBrace">
            <a:avLst/>
          </a:prstGeom>
          <a:ln w="19050">
            <a:solidFill>
              <a:srgbClr val="B617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Left Brace 343"/>
          <p:cNvSpPr/>
          <p:nvPr/>
        </p:nvSpPr>
        <p:spPr>
          <a:xfrm>
            <a:off x="5729798" y="2732531"/>
            <a:ext cx="304800" cy="1341119"/>
          </a:xfrm>
          <a:prstGeom prst="leftBrace">
            <a:avLst/>
          </a:prstGeom>
          <a:ln w="19050">
            <a:solidFill>
              <a:srgbClr val="0F65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5" name="Group 344"/>
          <p:cNvGrpSpPr/>
          <p:nvPr/>
        </p:nvGrpSpPr>
        <p:grpSpPr>
          <a:xfrm>
            <a:off x="4953000" y="3039687"/>
            <a:ext cx="705220" cy="729432"/>
            <a:chOff x="4953000" y="2585268"/>
            <a:chExt cx="705220" cy="729432"/>
          </a:xfrm>
        </p:grpSpPr>
        <p:grpSp>
          <p:nvGrpSpPr>
            <p:cNvPr id="346" name="Group 345"/>
            <p:cNvGrpSpPr/>
            <p:nvPr/>
          </p:nvGrpSpPr>
          <p:grpSpPr>
            <a:xfrm>
              <a:off x="4977805" y="2713756"/>
              <a:ext cx="128016" cy="128016"/>
              <a:chOff x="5001958" y="2751789"/>
              <a:chExt cx="90585" cy="91015"/>
            </a:xfrm>
          </p:grpSpPr>
          <p:sp>
            <p:nvSpPr>
              <p:cNvPr id="379" name="Donut 378"/>
              <p:cNvSpPr/>
              <p:nvPr/>
            </p:nvSpPr>
            <p:spPr>
              <a:xfrm rot="6455602">
                <a:off x="5001743" y="2752004"/>
                <a:ext cx="91015" cy="90585"/>
              </a:xfrm>
              <a:prstGeom prst="donut">
                <a:avLst>
                  <a:gd name="adj" fmla="val 10979"/>
                </a:avLst>
              </a:prstGeom>
              <a:solidFill>
                <a:srgbClr val="0F6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80" name="Picture 379"/>
              <p:cNvPicPr>
                <a:picLocks noChangeAspect="1"/>
              </p:cNvPicPr>
              <p:nvPr/>
            </p:nvPicPr>
            <p:blipFill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6671" y="2766932"/>
                <a:ext cx="61848" cy="60729"/>
              </a:xfrm>
              <a:prstGeom prst="rect">
                <a:avLst/>
              </a:prstGeom>
            </p:spPr>
          </p:pic>
        </p:grpSp>
        <p:cxnSp>
          <p:nvCxnSpPr>
            <p:cNvPr id="347" name="Straight Connector 346"/>
            <p:cNvCxnSpPr/>
            <p:nvPr/>
          </p:nvCxnSpPr>
          <p:spPr>
            <a:xfrm>
              <a:off x="5090424" y="2811051"/>
              <a:ext cx="137765" cy="119132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>
              <a:off x="5040099" y="2964396"/>
              <a:ext cx="168191" cy="14055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 flipV="1">
              <a:off x="5010616" y="2840675"/>
              <a:ext cx="22945" cy="6658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0" name="Picture 349"/>
            <p:cNvPicPr>
              <a:picLocks noChangeAspect="1"/>
            </p:cNvPicPr>
            <p:nvPr/>
          </p:nvPicPr>
          <p:blipFill>
            <a:blip r:embed="rId5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5807" y="3161679"/>
              <a:ext cx="65044" cy="62738"/>
            </a:xfrm>
            <a:prstGeom prst="rect">
              <a:avLst/>
            </a:prstGeom>
          </p:spPr>
        </p:pic>
        <p:sp>
          <p:nvSpPr>
            <p:cNvPr id="351" name="Donut 350"/>
            <p:cNvSpPr/>
            <p:nvPr/>
          </p:nvSpPr>
          <p:spPr>
            <a:xfrm>
              <a:off x="5042218" y="3147839"/>
              <a:ext cx="90585" cy="91015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52" name="Picture 351"/>
            <p:cNvPicPr>
              <a:picLocks noChangeAspect="1"/>
            </p:cNvPicPr>
            <p:nvPr/>
          </p:nvPicPr>
          <p:blipFill>
            <a:blip r:embed="rId5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1945" y="3237525"/>
              <a:ext cx="65044" cy="62738"/>
            </a:xfrm>
            <a:prstGeom prst="rect">
              <a:avLst/>
            </a:prstGeom>
          </p:spPr>
        </p:pic>
        <p:sp>
          <p:nvSpPr>
            <p:cNvPr id="353" name="Donut 352"/>
            <p:cNvSpPr/>
            <p:nvPr/>
          </p:nvSpPr>
          <p:spPr>
            <a:xfrm>
              <a:off x="5218356" y="3223685"/>
              <a:ext cx="90585" cy="91015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54" name="Group 353"/>
            <p:cNvGrpSpPr/>
            <p:nvPr/>
          </p:nvGrpSpPr>
          <p:grpSpPr>
            <a:xfrm>
              <a:off x="5429803" y="2725880"/>
              <a:ext cx="128016" cy="128016"/>
              <a:chOff x="5438279" y="2751551"/>
              <a:chExt cx="90585" cy="91015"/>
            </a:xfrm>
          </p:grpSpPr>
          <p:sp>
            <p:nvSpPr>
              <p:cNvPr id="377" name="Donut 376"/>
              <p:cNvSpPr/>
              <p:nvPr/>
            </p:nvSpPr>
            <p:spPr>
              <a:xfrm rot="6455602">
                <a:off x="5438064" y="2751766"/>
                <a:ext cx="91015" cy="90585"/>
              </a:xfrm>
              <a:prstGeom prst="donut">
                <a:avLst>
                  <a:gd name="adj" fmla="val 10979"/>
                </a:avLst>
              </a:prstGeom>
              <a:solidFill>
                <a:srgbClr val="0F6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78" name="Picture 377"/>
              <p:cNvPicPr>
                <a:picLocks noChangeAspect="1"/>
              </p:cNvPicPr>
              <p:nvPr/>
            </p:nvPicPr>
            <p:blipFill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2992" y="2766694"/>
                <a:ext cx="61848" cy="60729"/>
              </a:xfrm>
              <a:prstGeom prst="rect">
                <a:avLst/>
              </a:prstGeom>
            </p:spPr>
          </p:pic>
        </p:grpSp>
        <p:grpSp>
          <p:nvGrpSpPr>
            <p:cNvPr id="355" name="Group 354"/>
            <p:cNvGrpSpPr/>
            <p:nvPr/>
          </p:nvGrpSpPr>
          <p:grpSpPr>
            <a:xfrm>
              <a:off x="5466278" y="3108116"/>
              <a:ext cx="128016" cy="128016"/>
              <a:chOff x="5480046" y="3107388"/>
              <a:chExt cx="90585" cy="91015"/>
            </a:xfrm>
          </p:grpSpPr>
          <p:sp>
            <p:nvSpPr>
              <p:cNvPr id="375" name="Donut 374"/>
              <p:cNvSpPr/>
              <p:nvPr/>
            </p:nvSpPr>
            <p:spPr>
              <a:xfrm rot="6455602">
                <a:off x="5479831" y="3107603"/>
                <a:ext cx="91015" cy="90585"/>
              </a:xfrm>
              <a:prstGeom prst="donut">
                <a:avLst>
                  <a:gd name="adj" fmla="val 10979"/>
                </a:avLst>
              </a:prstGeom>
              <a:solidFill>
                <a:srgbClr val="0F6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76" name="Picture 375"/>
              <p:cNvPicPr>
                <a:picLocks noChangeAspect="1"/>
              </p:cNvPicPr>
              <p:nvPr/>
            </p:nvPicPr>
            <p:blipFill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94759" y="3122531"/>
                <a:ext cx="61848" cy="60729"/>
              </a:xfrm>
              <a:prstGeom prst="rect">
                <a:avLst/>
              </a:prstGeom>
            </p:spPr>
          </p:pic>
        </p:grpSp>
        <p:cxnSp>
          <p:nvCxnSpPr>
            <p:cNvPr id="356" name="Straight Connector 355"/>
            <p:cNvCxnSpPr/>
            <p:nvPr/>
          </p:nvCxnSpPr>
          <p:spPr>
            <a:xfrm flipH="1">
              <a:off x="5276229" y="2707934"/>
              <a:ext cx="22646" cy="202255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H="1">
              <a:off x="5324269" y="2818006"/>
              <a:ext cx="119093" cy="11217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V="1">
              <a:off x="5344168" y="2975922"/>
              <a:ext cx="186203" cy="2528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 flipH="1" flipV="1">
              <a:off x="5324269" y="3026718"/>
              <a:ext cx="157895" cy="112422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H="1">
              <a:off x="5263648" y="3046712"/>
              <a:ext cx="12581" cy="17697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 flipH="1">
              <a:off x="5119537" y="3026718"/>
              <a:ext cx="108652" cy="13445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H="1" flipV="1">
              <a:off x="5119537" y="3225526"/>
              <a:ext cx="98818" cy="4366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 flipV="1">
              <a:off x="5539029" y="3021430"/>
              <a:ext cx="36635" cy="8808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4" name="Group 363"/>
            <p:cNvGrpSpPr/>
            <p:nvPr/>
          </p:nvGrpSpPr>
          <p:grpSpPr>
            <a:xfrm>
              <a:off x="5203243" y="2910189"/>
              <a:ext cx="142856" cy="136523"/>
              <a:chOff x="5302335" y="4097051"/>
              <a:chExt cx="135878" cy="136522"/>
            </a:xfrm>
          </p:grpSpPr>
          <p:sp>
            <p:nvSpPr>
              <p:cNvPr id="373" name="Donut 372"/>
              <p:cNvSpPr/>
              <p:nvPr/>
            </p:nvSpPr>
            <p:spPr>
              <a:xfrm rot="6455602">
                <a:off x="5302013" y="4097373"/>
                <a:ext cx="136522" cy="135878"/>
              </a:xfrm>
              <a:prstGeom prst="donut">
                <a:avLst>
                  <a:gd name="adj" fmla="val 10979"/>
                </a:avLst>
              </a:prstGeom>
              <a:solidFill>
                <a:srgbClr val="0F66A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74" name="Picture 373"/>
              <p:cNvPicPr>
                <a:picLocks noChangeAspect="1"/>
              </p:cNvPicPr>
              <p:nvPr/>
            </p:nvPicPr>
            <p:blipFill>
              <a:blip r:embed="rId8" cstate="email">
                <a:alphaModFix am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405" y="4119765"/>
                <a:ext cx="92773" cy="91094"/>
              </a:xfrm>
              <a:prstGeom prst="rect">
                <a:avLst/>
              </a:prstGeom>
            </p:spPr>
          </p:pic>
        </p:grpSp>
        <p:pic>
          <p:nvPicPr>
            <p:cNvPr id="365" name="Picture 364"/>
            <p:cNvPicPr>
              <a:picLocks noChangeAspect="1"/>
            </p:cNvPicPr>
            <p:nvPr/>
          </p:nvPicPr>
          <p:blipFill>
            <a:blip r:embed="rId5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6589" y="2919875"/>
              <a:ext cx="65044" cy="62738"/>
            </a:xfrm>
            <a:prstGeom prst="rect">
              <a:avLst/>
            </a:prstGeom>
          </p:spPr>
        </p:pic>
        <p:sp>
          <p:nvSpPr>
            <p:cNvPr id="366" name="Donut 365"/>
            <p:cNvSpPr/>
            <p:nvPr/>
          </p:nvSpPr>
          <p:spPr>
            <a:xfrm>
              <a:off x="4953000" y="2906035"/>
              <a:ext cx="90585" cy="91015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67" name="Group 366"/>
            <p:cNvGrpSpPr/>
            <p:nvPr/>
          </p:nvGrpSpPr>
          <p:grpSpPr>
            <a:xfrm>
              <a:off x="5241627" y="2585268"/>
              <a:ext cx="128016" cy="128016"/>
              <a:chOff x="5254203" y="2620619"/>
              <a:chExt cx="90585" cy="91015"/>
            </a:xfrm>
          </p:grpSpPr>
          <p:sp>
            <p:nvSpPr>
              <p:cNvPr id="371" name="Donut 370"/>
              <p:cNvSpPr/>
              <p:nvPr/>
            </p:nvSpPr>
            <p:spPr>
              <a:xfrm rot="6455602">
                <a:off x="5253988" y="2620834"/>
                <a:ext cx="91015" cy="90585"/>
              </a:xfrm>
              <a:prstGeom prst="donut">
                <a:avLst>
                  <a:gd name="adj" fmla="val 10979"/>
                </a:avLst>
              </a:prstGeom>
              <a:solidFill>
                <a:srgbClr val="0F6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72" name="Picture 371"/>
              <p:cNvPicPr>
                <a:picLocks noChangeAspect="1"/>
              </p:cNvPicPr>
              <p:nvPr/>
            </p:nvPicPr>
            <p:blipFill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68916" y="2635762"/>
                <a:ext cx="61848" cy="60729"/>
              </a:xfrm>
              <a:prstGeom prst="rect">
                <a:avLst/>
              </a:prstGeom>
            </p:spPr>
          </p:pic>
        </p:grpSp>
        <p:grpSp>
          <p:nvGrpSpPr>
            <p:cNvPr id="368" name="Group 367"/>
            <p:cNvGrpSpPr/>
            <p:nvPr/>
          </p:nvGrpSpPr>
          <p:grpSpPr>
            <a:xfrm>
              <a:off x="5530204" y="2905945"/>
              <a:ext cx="128016" cy="128016"/>
              <a:chOff x="5530371" y="2930415"/>
              <a:chExt cx="90585" cy="91015"/>
            </a:xfrm>
          </p:grpSpPr>
          <p:sp>
            <p:nvSpPr>
              <p:cNvPr id="369" name="Donut 368"/>
              <p:cNvSpPr/>
              <p:nvPr/>
            </p:nvSpPr>
            <p:spPr>
              <a:xfrm rot="6455602">
                <a:off x="5530156" y="2930630"/>
                <a:ext cx="91015" cy="90585"/>
              </a:xfrm>
              <a:prstGeom prst="donut">
                <a:avLst>
                  <a:gd name="adj" fmla="val 10979"/>
                </a:avLst>
              </a:prstGeom>
              <a:solidFill>
                <a:srgbClr val="0F6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70" name="Picture 369"/>
              <p:cNvPicPr>
                <a:picLocks noChangeAspect="1"/>
              </p:cNvPicPr>
              <p:nvPr/>
            </p:nvPicPr>
            <p:blipFill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45084" y="2945558"/>
                <a:ext cx="61848" cy="60729"/>
              </a:xfrm>
              <a:prstGeom prst="rect">
                <a:avLst/>
              </a:prstGeom>
            </p:spPr>
          </p:pic>
        </p:grpSp>
      </p:grpSp>
      <p:grpSp>
        <p:nvGrpSpPr>
          <p:cNvPr id="381" name="Group 380"/>
          <p:cNvGrpSpPr/>
          <p:nvPr/>
        </p:nvGrpSpPr>
        <p:grpSpPr>
          <a:xfrm>
            <a:off x="4919162" y="1723281"/>
            <a:ext cx="701794" cy="731081"/>
            <a:chOff x="4919162" y="1268862"/>
            <a:chExt cx="701794" cy="731081"/>
          </a:xfrm>
        </p:grpSpPr>
        <p:sp>
          <p:nvSpPr>
            <p:cNvPr id="382" name="Donut 381"/>
            <p:cNvSpPr/>
            <p:nvPr/>
          </p:nvSpPr>
          <p:spPr>
            <a:xfrm rot="6455602">
              <a:off x="5001743" y="1400247"/>
              <a:ext cx="91015" cy="9058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83" name="Picture 382"/>
            <p:cNvPicPr>
              <a:picLocks noChangeAspect="1"/>
            </p:cNvPicPr>
            <p:nvPr/>
          </p:nvPicPr>
          <p:blipFill>
            <a:blip r:embed="rId4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6671" y="1415175"/>
              <a:ext cx="61848" cy="60729"/>
            </a:xfrm>
            <a:prstGeom prst="rect">
              <a:avLst/>
            </a:prstGeom>
          </p:spPr>
        </p:pic>
        <p:cxnSp>
          <p:nvCxnSpPr>
            <p:cNvPr id="384" name="Straight Connector 383"/>
            <p:cNvCxnSpPr/>
            <p:nvPr/>
          </p:nvCxnSpPr>
          <p:spPr>
            <a:xfrm>
              <a:off x="5090424" y="1459294"/>
              <a:ext cx="137765" cy="119132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>
              <a:off x="5040099" y="1612639"/>
              <a:ext cx="168191" cy="14055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 flipV="1">
              <a:off x="5010616" y="1488918"/>
              <a:ext cx="22945" cy="6658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7" name="Group 386"/>
            <p:cNvGrpSpPr/>
            <p:nvPr/>
          </p:nvGrpSpPr>
          <p:grpSpPr>
            <a:xfrm>
              <a:off x="5005917" y="1779422"/>
              <a:ext cx="128016" cy="128016"/>
              <a:chOff x="5042218" y="1796082"/>
              <a:chExt cx="90585" cy="91015"/>
            </a:xfrm>
          </p:grpSpPr>
          <p:pic>
            <p:nvPicPr>
              <p:cNvPr id="413" name="Picture 412"/>
              <p:cNvPicPr>
                <a:picLocks noChangeAspect="1"/>
              </p:cNvPicPr>
              <p:nvPr/>
            </p:nvPicPr>
            <p:blipFill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55807" y="1809922"/>
                <a:ext cx="65044" cy="62738"/>
              </a:xfrm>
              <a:prstGeom prst="rect">
                <a:avLst/>
              </a:prstGeom>
            </p:spPr>
          </p:pic>
          <p:sp>
            <p:nvSpPr>
              <p:cNvPr id="414" name="Donut 413"/>
              <p:cNvSpPr/>
              <p:nvPr/>
            </p:nvSpPr>
            <p:spPr>
              <a:xfrm>
                <a:off x="5042218" y="1796082"/>
                <a:ext cx="90585" cy="91015"/>
              </a:xfrm>
              <a:prstGeom prst="donut">
                <a:avLst>
                  <a:gd name="adj" fmla="val 11129"/>
                </a:avLst>
              </a:prstGeom>
              <a:solidFill>
                <a:srgbClr val="B617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8" name="Group 387"/>
            <p:cNvGrpSpPr/>
            <p:nvPr/>
          </p:nvGrpSpPr>
          <p:grpSpPr>
            <a:xfrm>
              <a:off x="5218355" y="1871927"/>
              <a:ext cx="128016" cy="128016"/>
              <a:chOff x="5218356" y="1871928"/>
              <a:chExt cx="90585" cy="91015"/>
            </a:xfrm>
          </p:grpSpPr>
          <p:pic>
            <p:nvPicPr>
              <p:cNvPr id="411" name="Picture 410"/>
              <p:cNvPicPr>
                <a:picLocks noChangeAspect="1"/>
              </p:cNvPicPr>
              <p:nvPr/>
            </p:nvPicPr>
            <p:blipFill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31945" y="1885768"/>
                <a:ext cx="65044" cy="62738"/>
              </a:xfrm>
              <a:prstGeom prst="rect">
                <a:avLst/>
              </a:prstGeom>
            </p:spPr>
          </p:pic>
          <p:sp>
            <p:nvSpPr>
              <p:cNvPr id="412" name="Donut 411"/>
              <p:cNvSpPr/>
              <p:nvPr/>
            </p:nvSpPr>
            <p:spPr>
              <a:xfrm>
                <a:off x="5218356" y="1871928"/>
                <a:ext cx="90585" cy="91015"/>
              </a:xfrm>
              <a:prstGeom prst="donut">
                <a:avLst>
                  <a:gd name="adj" fmla="val 11129"/>
                </a:avLst>
              </a:prstGeom>
              <a:solidFill>
                <a:srgbClr val="B617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9" name="Donut 388"/>
            <p:cNvSpPr/>
            <p:nvPr/>
          </p:nvSpPr>
          <p:spPr>
            <a:xfrm rot="6455602">
              <a:off x="5438064" y="1400009"/>
              <a:ext cx="91015" cy="9058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90" name="Picture 389"/>
            <p:cNvPicPr>
              <a:picLocks noChangeAspect="1"/>
            </p:cNvPicPr>
            <p:nvPr/>
          </p:nvPicPr>
          <p:blipFill>
            <a:blip r:embed="rId4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2992" y="1414937"/>
              <a:ext cx="61848" cy="60729"/>
            </a:xfrm>
            <a:prstGeom prst="rect">
              <a:avLst/>
            </a:prstGeom>
          </p:spPr>
        </p:pic>
        <p:sp>
          <p:nvSpPr>
            <p:cNvPr id="391" name="Donut 390"/>
            <p:cNvSpPr/>
            <p:nvPr/>
          </p:nvSpPr>
          <p:spPr>
            <a:xfrm rot="6455602">
              <a:off x="5479831" y="1755846"/>
              <a:ext cx="91015" cy="9058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4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4759" y="1770774"/>
              <a:ext cx="61848" cy="60729"/>
            </a:xfrm>
            <a:prstGeom prst="rect">
              <a:avLst/>
            </a:prstGeom>
          </p:spPr>
        </p:pic>
        <p:cxnSp>
          <p:nvCxnSpPr>
            <p:cNvPr id="393" name="Straight Connector 392"/>
            <p:cNvCxnSpPr/>
            <p:nvPr/>
          </p:nvCxnSpPr>
          <p:spPr>
            <a:xfrm flipH="1">
              <a:off x="5276229" y="1356177"/>
              <a:ext cx="22646" cy="202255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 flipH="1">
              <a:off x="5324269" y="1466249"/>
              <a:ext cx="119093" cy="11217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/>
            <p:cNvCxnSpPr/>
            <p:nvPr/>
          </p:nvCxnSpPr>
          <p:spPr>
            <a:xfrm flipV="1">
              <a:off x="5344168" y="1624165"/>
              <a:ext cx="186203" cy="2528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/>
            <p:cNvCxnSpPr/>
            <p:nvPr/>
          </p:nvCxnSpPr>
          <p:spPr>
            <a:xfrm flipH="1" flipV="1">
              <a:off x="5324269" y="1674961"/>
              <a:ext cx="157895" cy="112422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 flipH="1">
              <a:off x="5263648" y="1694955"/>
              <a:ext cx="12581" cy="17697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>
            <a:xfrm flipH="1">
              <a:off x="5119537" y="1674961"/>
              <a:ext cx="108652" cy="13445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/>
            <p:cNvCxnSpPr/>
            <p:nvPr/>
          </p:nvCxnSpPr>
          <p:spPr>
            <a:xfrm flipH="1" flipV="1">
              <a:off x="5119537" y="1873769"/>
              <a:ext cx="98818" cy="4366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/>
            <p:cNvCxnSpPr/>
            <p:nvPr/>
          </p:nvCxnSpPr>
          <p:spPr>
            <a:xfrm flipV="1">
              <a:off x="5539029" y="1669673"/>
              <a:ext cx="36635" cy="88087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1" name="Group 400"/>
            <p:cNvGrpSpPr/>
            <p:nvPr/>
          </p:nvGrpSpPr>
          <p:grpSpPr>
            <a:xfrm>
              <a:off x="4919162" y="1541657"/>
              <a:ext cx="128016" cy="128016"/>
              <a:chOff x="4953000" y="1554278"/>
              <a:chExt cx="90585" cy="91015"/>
            </a:xfrm>
          </p:grpSpPr>
          <p:pic>
            <p:nvPicPr>
              <p:cNvPr id="409" name="Picture 408"/>
              <p:cNvPicPr>
                <a:picLocks noChangeAspect="1"/>
              </p:cNvPicPr>
              <p:nvPr/>
            </p:nvPicPr>
            <p:blipFill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66589" y="1568118"/>
                <a:ext cx="65044" cy="62738"/>
              </a:xfrm>
              <a:prstGeom prst="rect">
                <a:avLst/>
              </a:prstGeom>
            </p:spPr>
          </p:pic>
          <p:sp>
            <p:nvSpPr>
              <p:cNvPr id="410" name="Donut 409"/>
              <p:cNvSpPr/>
              <p:nvPr/>
            </p:nvSpPr>
            <p:spPr>
              <a:xfrm>
                <a:off x="4953000" y="1554278"/>
                <a:ext cx="90585" cy="91015"/>
              </a:xfrm>
              <a:prstGeom prst="donut">
                <a:avLst>
                  <a:gd name="adj" fmla="val 11129"/>
                </a:avLst>
              </a:prstGeom>
              <a:solidFill>
                <a:srgbClr val="B617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2" name="Donut 401"/>
            <p:cNvSpPr/>
            <p:nvPr/>
          </p:nvSpPr>
          <p:spPr>
            <a:xfrm rot="6455602">
              <a:off x="5253988" y="1269077"/>
              <a:ext cx="91015" cy="9058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03" name="Picture 402"/>
            <p:cNvPicPr>
              <a:picLocks noChangeAspect="1"/>
            </p:cNvPicPr>
            <p:nvPr/>
          </p:nvPicPr>
          <p:blipFill>
            <a:blip r:embed="rId4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8916" y="1284005"/>
              <a:ext cx="61848" cy="60729"/>
            </a:xfrm>
            <a:prstGeom prst="rect">
              <a:avLst/>
            </a:prstGeom>
          </p:spPr>
        </p:pic>
        <p:sp>
          <p:nvSpPr>
            <p:cNvPr id="404" name="Donut 403"/>
            <p:cNvSpPr/>
            <p:nvPr/>
          </p:nvSpPr>
          <p:spPr>
            <a:xfrm rot="6455602">
              <a:off x="5530156" y="1578873"/>
              <a:ext cx="91015" cy="9058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4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5084" y="1593801"/>
              <a:ext cx="61848" cy="60729"/>
            </a:xfrm>
            <a:prstGeom prst="rect">
              <a:avLst/>
            </a:prstGeom>
          </p:spPr>
        </p:pic>
        <p:grpSp>
          <p:nvGrpSpPr>
            <p:cNvPr id="406" name="Group 405"/>
            <p:cNvGrpSpPr/>
            <p:nvPr/>
          </p:nvGrpSpPr>
          <p:grpSpPr>
            <a:xfrm>
              <a:off x="5206636" y="1557511"/>
              <a:ext cx="142856" cy="136523"/>
              <a:chOff x="5302335" y="4097051"/>
              <a:chExt cx="135878" cy="136522"/>
            </a:xfrm>
          </p:grpSpPr>
          <p:sp>
            <p:nvSpPr>
              <p:cNvPr id="407" name="Donut 406"/>
              <p:cNvSpPr/>
              <p:nvPr/>
            </p:nvSpPr>
            <p:spPr>
              <a:xfrm rot="6455602">
                <a:off x="5302013" y="4097373"/>
                <a:ext cx="136522" cy="135878"/>
              </a:xfrm>
              <a:prstGeom prst="donut">
                <a:avLst>
                  <a:gd name="adj" fmla="val 10979"/>
                </a:avLst>
              </a:prstGeom>
              <a:solidFill>
                <a:srgbClr val="0F66A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408" name="Picture 407"/>
              <p:cNvPicPr>
                <a:picLocks noChangeAspect="1"/>
              </p:cNvPicPr>
              <p:nvPr/>
            </p:nvPicPr>
            <p:blipFill>
              <a:blip r:embed="rId8" cstate="email">
                <a:alphaModFix am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405" y="4119765"/>
                <a:ext cx="92773" cy="91094"/>
              </a:xfrm>
              <a:prstGeom prst="rect">
                <a:avLst/>
              </a:prstGeom>
            </p:spPr>
          </p:pic>
        </p:grpSp>
      </p:grpSp>
      <p:sp>
        <p:nvSpPr>
          <p:cNvPr id="415" name="Oval 3"/>
          <p:cNvSpPr/>
          <p:nvPr/>
        </p:nvSpPr>
        <p:spPr>
          <a:xfrm rot="2479874">
            <a:off x="6209400" y="3121775"/>
            <a:ext cx="1810246" cy="471390"/>
          </a:xfrm>
          <a:prstGeom prst="ellipse">
            <a:avLst/>
          </a:prstGeom>
          <a:noFill/>
          <a:ln w="25400">
            <a:solidFill>
              <a:srgbClr val="FF65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grpSp>
        <p:nvGrpSpPr>
          <p:cNvPr id="517" name="Group 516"/>
          <p:cNvGrpSpPr/>
          <p:nvPr/>
        </p:nvGrpSpPr>
        <p:grpSpPr>
          <a:xfrm>
            <a:off x="2395088" y="4258919"/>
            <a:ext cx="663340" cy="677789"/>
            <a:chOff x="2395088" y="3820792"/>
            <a:chExt cx="663340" cy="677789"/>
          </a:xfrm>
        </p:grpSpPr>
        <p:sp>
          <p:nvSpPr>
            <p:cNvPr id="518" name="Donut 517"/>
            <p:cNvSpPr/>
            <p:nvPr/>
          </p:nvSpPr>
          <p:spPr>
            <a:xfrm rot="6455602">
              <a:off x="2445647" y="3951113"/>
              <a:ext cx="88407" cy="8977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19" name="Picture 518"/>
            <p:cNvPicPr>
              <a:picLocks noChangeAspect="1"/>
            </p:cNvPicPr>
            <p:nvPr/>
          </p:nvPicPr>
          <p:blipFill>
            <a:blip r:embed="rId10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9545" y="3966506"/>
              <a:ext cx="61295" cy="58989"/>
            </a:xfrm>
            <a:prstGeom prst="rect">
              <a:avLst/>
            </a:prstGeom>
          </p:spPr>
        </p:pic>
        <p:cxnSp>
          <p:nvCxnSpPr>
            <p:cNvPr id="520" name="Straight Connector 519"/>
            <p:cNvCxnSpPr>
              <a:stCxn id="527" idx="0"/>
            </p:cNvCxnSpPr>
            <p:nvPr/>
          </p:nvCxnSpPr>
          <p:spPr>
            <a:xfrm>
              <a:off x="2532639" y="4009362"/>
              <a:ext cx="136534" cy="115718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/>
            <p:cNvCxnSpPr>
              <a:stCxn id="542" idx="0"/>
            </p:cNvCxnSpPr>
            <p:nvPr/>
          </p:nvCxnSpPr>
          <p:spPr>
            <a:xfrm>
              <a:off x="2482764" y="4158313"/>
              <a:ext cx="166688" cy="13652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" name="Donut 521"/>
            <p:cNvSpPr/>
            <p:nvPr/>
          </p:nvSpPr>
          <p:spPr>
            <a:xfrm rot="6455602">
              <a:off x="2395772" y="4100064"/>
              <a:ext cx="88407" cy="8977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23" name="Picture 522"/>
            <p:cNvPicPr>
              <a:picLocks noChangeAspect="1"/>
            </p:cNvPicPr>
            <p:nvPr/>
          </p:nvPicPr>
          <p:blipFill>
            <a:blip r:embed="rId10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9670" y="4115457"/>
              <a:ext cx="61295" cy="58989"/>
            </a:xfrm>
            <a:prstGeom prst="rect">
              <a:avLst/>
            </a:prstGeom>
          </p:spPr>
        </p:pic>
        <p:cxnSp>
          <p:nvCxnSpPr>
            <p:cNvPr id="524" name="Straight Connector 523"/>
            <p:cNvCxnSpPr>
              <a:stCxn id="542" idx="2"/>
              <a:endCxn id="527" idx="6"/>
            </p:cNvCxnSpPr>
            <p:nvPr/>
          </p:nvCxnSpPr>
          <p:spPr>
            <a:xfrm flipV="1">
              <a:off x="2453543" y="4038137"/>
              <a:ext cx="22740" cy="64679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5" name="Picture 524"/>
            <p:cNvPicPr>
              <a:picLocks noChangeAspect="1"/>
            </p:cNvPicPr>
            <p:nvPr/>
          </p:nvPicPr>
          <p:blipFill>
            <a:blip r:embed="rId11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7807" y="3834235"/>
              <a:ext cx="64462" cy="60941"/>
            </a:xfrm>
            <a:prstGeom prst="rect">
              <a:avLst/>
            </a:prstGeom>
          </p:spPr>
        </p:pic>
        <p:sp>
          <p:nvSpPr>
            <p:cNvPr id="526" name="Donut 525"/>
            <p:cNvSpPr/>
            <p:nvPr/>
          </p:nvSpPr>
          <p:spPr>
            <a:xfrm>
              <a:off x="2694339" y="3820792"/>
              <a:ext cx="89775" cy="88407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27" name="Picture 526"/>
            <p:cNvPicPr>
              <a:picLocks noChangeAspect="1"/>
            </p:cNvPicPr>
            <p:nvPr/>
          </p:nvPicPr>
          <p:blipFill>
            <a:blip r:embed="rId11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8331" y="4349944"/>
              <a:ext cx="64462" cy="60941"/>
            </a:xfrm>
            <a:prstGeom prst="rect">
              <a:avLst/>
            </a:prstGeom>
          </p:spPr>
        </p:pic>
        <p:sp>
          <p:nvSpPr>
            <p:cNvPr id="528" name="Donut 527"/>
            <p:cNvSpPr/>
            <p:nvPr/>
          </p:nvSpPr>
          <p:spPr>
            <a:xfrm>
              <a:off x="2484863" y="4336501"/>
              <a:ext cx="89775" cy="88407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29" name="Picture 528"/>
            <p:cNvPicPr>
              <a:picLocks noChangeAspect="1"/>
            </p:cNvPicPr>
            <p:nvPr/>
          </p:nvPicPr>
          <p:blipFill>
            <a:blip r:embed="rId11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2894" y="4423617"/>
              <a:ext cx="64462" cy="60941"/>
            </a:xfrm>
            <a:prstGeom prst="rect">
              <a:avLst/>
            </a:prstGeom>
          </p:spPr>
        </p:pic>
        <p:sp>
          <p:nvSpPr>
            <p:cNvPr id="530" name="Donut 529"/>
            <p:cNvSpPr/>
            <p:nvPr/>
          </p:nvSpPr>
          <p:spPr>
            <a:xfrm>
              <a:off x="2659426" y="4410174"/>
              <a:ext cx="89775" cy="88407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31" name="Picture 530"/>
            <p:cNvPicPr>
              <a:picLocks noChangeAspect="1"/>
            </p:cNvPicPr>
            <p:nvPr/>
          </p:nvPicPr>
          <p:blipFill>
            <a:blip r:embed="rId11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2121" y="4138749"/>
              <a:ext cx="64462" cy="60941"/>
            </a:xfrm>
            <a:prstGeom prst="rect">
              <a:avLst/>
            </a:prstGeom>
          </p:spPr>
        </p:pic>
        <p:sp>
          <p:nvSpPr>
            <p:cNvPr id="532" name="Donut 531"/>
            <p:cNvSpPr/>
            <p:nvPr/>
          </p:nvSpPr>
          <p:spPr>
            <a:xfrm>
              <a:off x="2968653" y="4125306"/>
              <a:ext cx="89775" cy="88407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3" name="Donut 532"/>
            <p:cNvSpPr/>
            <p:nvPr/>
          </p:nvSpPr>
          <p:spPr>
            <a:xfrm rot="6455602">
              <a:off x="2878068" y="3950883"/>
              <a:ext cx="88407" cy="8977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34" name="Picture 533"/>
            <p:cNvPicPr>
              <a:picLocks noChangeAspect="1"/>
            </p:cNvPicPr>
            <p:nvPr/>
          </p:nvPicPr>
          <p:blipFill>
            <a:blip r:embed="rId10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1966" y="3966276"/>
              <a:ext cx="61295" cy="58989"/>
            </a:xfrm>
            <a:prstGeom prst="rect">
              <a:avLst/>
            </a:prstGeom>
          </p:spPr>
        </p:pic>
        <p:sp>
          <p:nvSpPr>
            <p:cNvPr id="535" name="Donut 534"/>
            <p:cNvSpPr/>
            <p:nvPr/>
          </p:nvSpPr>
          <p:spPr>
            <a:xfrm rot="6455602">
              <a:off x="2919461" y="4296525"/>
              <a:ext cx="88407" cy="8977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36" name="Picture 535"/>
            <p:cNvPicPr>
              <a:picLocks noChangeAspect="1"/>
            </p:cNvPicPr>
            <p:nvPr/>
          </p:nvPicPr>
          <p:blipFill>
            <a:blip r:embed="rId10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3359" y="4311918"/>
              <a:ext cx="61295" cy="58989"/>
            </a:xfrm>
            <a:prstGeom prst="rect">
              <a:avLst/>
            </a:prstGeom>
          </p:spPr>
        </p:pic>
        <p:cxnSp>
          <p:nvCxnSpPr>
            <p:cNvPr id="537" name="Straight Connector 536"/>
            <p:cNvCxnSpPr/>
            <p:nvPr/>
          </p:nvCxnSpPr>
          <p:spPr>
            <a:xfrm flipH="1">
              <a:off x="2716783" y="3909199"/>
              <a:ext cx="22444" cy="196461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>
            <a:xfrm flipH="1">
              <a:off x="2764393" y="4016118"/>
              <a:ext cx="118028" cy="10896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 flipV="1">
              <a:off x="2784114" y="4169510"/>
              <a:ext cx="184538" cy="245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 flipH="1" flipV="1">
              <a:off x="2764393" y="4218850"/>
              <a:ext cx="156484" cy="109201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Connector 540"/>
            <p:cNvCxnSpPr/>
            <p:nvPr/>
          </p:nvCxnSpPr>
          <p:spPr>
            <a:xfrm flipH="1">
              <a:off x="2704314" y="4238271"/>
              <a:ext cx="12469" cy="17190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 flipH="1">
              <a:off x="2561491" y="4218850"/>
              <a:ext cx="107681" cy="130598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/>
            <p:cNvCxnSpPr/>
            <p:nvPr/>
          </p:nvCxnSpPr>
          <p:spPr>
            <a:xfrm flipH="1" flipV="1">
              <a:off x="2561491" y="4411961"/>
              <a:ext cx="97935" cy="4241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Straight Connector 543"/>
            <p:cNvCxnSpPr/>
            <p:nvPr/>
          </p:nvCxnSpPr>
          <p:spPr>
            <a:xfrm flipV="1">
              <a:off x="2977233" y="4213713"/>
              <a:ext cx="36307" cy="8556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5" name="Group 544"/>
            <p:cNvGrpSpPr/>
            <p:nvPr/>
          </p:nvGrpSpPr>
          <p:grpSpPr>
            <a:xfrm>
              <a:off x="2611092" y="4065161"/>
              <a:ext cx="220939" cy="218223"/>
              <a:chOff x="3537003" y="3871024"/>
              <a:chExt cx="411480" cy="411480"/>
            </a:xfrm>
          </p:grpSpPr>
          <p:pic>
            <p:nvPicPr>
              <p:cNvPr id="546" name="Picture 545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98731" y="3933595"/>
                <a:ext cx="295459" cy="283641"/>
              </a:xfrm>
              <a:prstGeom prst="rect">
                <a:avLst/>
              </a:prstGeom>
            </p:spPr>
          </p:pic>
          <p:sp>
            <p:nvSpPr>
              <p:cNvPr id="547" name="Donut 546"/>
              <p:cNvSpPr/>
              <p:nvPr/>
            </p:nvSpPr>
            <p:spPr>
              <a:xfrm>
                <a:off x="3537003" y="3871024"/>
                <a:ext cx="411480" cy="411480"/>
              </a:xfrm>
              <a:prstGeom prst="donut">
                <a:avLst>
                  <a:gd name="adj" fmla="val 11129"/>
                </a:avLst>
              </a:prstGeom>
              <a:solidFill>
                <a:srgbClr val="B617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8" name="Left Brace 547"/>
          <p:cNvSpPr/>
          <p:nvPr/>
        </p:nvSpPr>
        <p:spPr>
          <a:xfrm>
            <a:off x="1371600" y="1393505"/>
            <a:ext cx="304800" cy="1294026"/>
          </a:xfrm>
          <a:prstGeom prst="leftBrace">
            <a:avLst/>
          </a:prstGeom>
          <a:ln w="19050">
            <a:solidFill>
              <a:srgbClr val="B617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Left Brace 548"/>
          <p:cNvSpPr/>
          <p:nvPr/>
        </p:nvSpPr>
        <p:spPr>
          <a:xfrm>
            <a:off x="1371600" y="2697481"/>
            <a:ext cx="304800" cy="1341119"/>
          </a:xfrm>
          <a:prstGeom prst="leftBrace">
            <a:avLst/>
          </a:prstGeom>
          <a:ln w="19050">
            <a:solidFill>
              <a:srgbClr val="0F65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0" name="Group 549"/>
          <p:cNvGrpSpPr/>
          <p:nvPr/>
        </p:nvGrpSpPr>
        <p:grpSpPr>
          <a:xfrm>
            <a:off x="546749" y="3056011"/>
            <a:ext cx="693833" cy="677789"/>
            <a:chOff x="546749" y="2607762"/>
            <a:chExt cx="693833" cy="677789"/>
          </a:xfrm>
        </p:grpSpPr>
        <p:pic>
          <p:nvPicPr>
            <p:cNvPr id="551" name="Picture 550"/>
            <p:cNvPicPr>
              <a:picLocks noChangeAspect="1"/>
            </p:cNvPicPr>
            <p:nvPr/>
          </p:nvPicPr>
          <p:blipFill>
            <a:blip r:embed="rId13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807" y="2912795"/>
              <a:ext cx="96693" cy="91411"/>
            </a:xfrm>
            <a:prstGeom prst="rect">
              <a:avLst/>
            </a:prstGeom>
          </p:spPr>
        </p:pic>
        <p:sp>
          <p:nvSpPr>
            <p:cNvPr id="552" name="Donut 551"/>
            <p:cNvSpPr/>
            <p:nvPr/>
          </p:nvSpPr>
          <p:spPr>
            <a:xfrm>
              <a:off x="831605" y="2892630"/>
              <a:ext cx="134663" cy="132611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53" name="Group 552"/>
            <p:cNvGrpSpPr>
              <a:grpSpLocks noChangeAspect="1"/>
            </p:cNvGrpSpPr>
            <p:nvPr/>
          </p:nvGrpSpPr>
          <p:grpSpPr>
            <a:xfrm>
              <a:off x="610270" y="2702043"/>
              <a:ext cx="128016" cy="126065"/>
              <a:chOff x="627117" y="2738767"/>
              <a:chExt cx="89775" cy="88407"/>
            </a:xfrm>
          </p:grpSpPr>
          <p:sp>
            <p:nvSpPr>
              <p:cNvPr id="582" name="Donut 581"/>
              <p:cNvSpPr/>
              <p:nvPr/>
            </p:nvSpPr>
            <p:spPr>
              <a:xfrm rot="6455602">
                <a:off x="627801" y="2738083"/>
                <a:ext cx="88407" cy="89775"/>
              </a:xfrm>
              <a:prstGeom prst="donut">
                <a:avLst>
                  <a:gd name="adj" fmla="val 10979"/>
                </a:avLst>
              </a:prstGeom>
              <a:solidFill>
                <a:srgbClr val="0F6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583" name="Picture 582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1699" y="2753476"/>
                <a:ext cx="61295" cy="58989"/>
              </a:xfrm>
              <a:prstGeom prst="rect">
                <a:avLst/>
              </a:prstGeom>
            </p:spPr>
          </p:pic>
        </p:grpSp>
        <p:cxnSp>
          <p:nvCxnSpPr>
            <p:cNvPr id="554" name="Straight Connector 553"/>
            <p:cNvCxnSpPr/>
            <p:nvPr/>
          </p:nvCxnSpPr>
          <p:spPr>
            <a:xfrm>
              <a:off x="714793" y="2796332"/>
              <a:ext cx="136534" cy="115718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Straight Connector 554"/>
            <p:cNvCxnSpPr/>
            <p:nvPr/>
          </p:nvCxnSpPr>
          <p:spPr>
            <a:xfrm>
              <a:off x="664918" y="2945283"/>
              <a:ext cx="166688" cy="13652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6" name="Group 555"/>
            <p:cNvGrpSpPr>
              <a:grpSpLocks noChangeAspect="1"/>
            </p:cNvGrpSpPr>
            <p:nvPr/>
          </p:nvGrpSpPr>
          <p:grpSpPr>
            <a:xfrm>
              <a:off x="546749" y="2882250"/>
              <a:ext cx="128016" cy="126065"/>
              <a:chOff x="577242" y="2887718"/>
              <a:chExt cx="89775" cy="88407"/>
            </a:xfrm>
          </p:grpSpPr>
          <p:sp>
            <p:nvSpPr>
              <p:cNvPr id="580" name="Donut 579"/>
              <p:cNvSpPr/>
              <p:nvPr/>
            </p:nvSpPr>
            <p:spPr>
              <a:xfrm rot="6455602">
                <a:off x="577926" y="2887034"/>
                <a:ext cx="88407" cy="89775"/>
              </a:xfrm>
              <a:prstGeom prst="donut">
                <a:avLst>
                  <a:gd name="adj" fmla="val 10979"/>
                </a:avLst>
              </a:prstGeom>
              <a:solidFill>
                <a:srgbClr val="0F6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581" name="Picture 580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824" y="2902427"/>
                <a:ext cx="61295" cy="58989"/>
              </a:xfrm>
              <a:prstGeom prst="rect">
                <a:avLst/>
              </a:prstGeom>
            </p:spPr>
          </p:pic>
        </p:grpSp>
        <p:cxnSp>
          <p:nvCxnSpPr>
            <p:cNvPr id="557" name="Straight Connector 556"/>
            <p:cNvCxnSpPr/>
            <p:nvPr/>
          </p:nvCxnSpPr>
          <p:spPr>
            <a:xfrm flipV="1">
              <a:off x="635697" y="2825107"/>
              <a:ext cx="22740" cy="64679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8" name="Picture 557"/>
            <p:cNvPicPr>
              <a:picLocks noChangeAspect="1"/>
            </p:cNvPicPr>
            <p:nvPr/>
          </p:nvPicPr>
          <p:blipFill>
            <a:blip r:embed="rId11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961" y="2621205"/>
              <a:ext cx="64462" cy="60941"/>
            </a:xfrm>
            <a:prstGeom prst="rect">
              <a:avLst/>
            </a:prstGeom>
          </p:spPr>
        </p:pic>
        <p:sp>
          <p:nvSpPr>
            <p:cNvPr id="559" name="Donut 558"/>
            <p:cNvSpPr/>
            <p:nvPr/>
          </p:nvSpPr>
          <p:spPr>
            <a:xfrm>
              <a:off x="876493" y="2607762"/>
              <a:ext cx="89775" cy="88407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60" name="Picture 559"/>
            <p:cNvPicPr>
              <a:picLocks noChangeAspect="1"/>
            </p:cNvPicPr>
            <p:nvPr/>
          </p:nvPicPr>
          <p:blipFill>
            <a:blip r:embed="rId11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485" y="3136914"/>
              <a:ext cx="64462" cy="60941"/>
            </a:xfrm>
            <a:prstGeom prst="rect">
              <a:avLst/>
            </a:prstGeom>
          </p:spPr>
        </p:pic>
        <p:sp>
          <p:nvSpPr>
            <p:cNvPr id="561" name="Donut 560"/>
            <p:cNvSpPr/>
            <p:nvPr/>
          </p:nvSpPr>
          <p:spPr>
            <a:xfrm>
              <a:off x="667017" y="3123471"/>
              <a:ext cx="89775" cy="88407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>
            <a:blip r:embed="rId11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048" y="3210587"/>
              <a:ext cx="64462" cy="60941"/>
            </a:xfrm>
            <a:prstGeom prst="rect">
              <a:avLst/>
            </a:prstGeom>
          </p:spPr>
        </p:pic>
        <p:sp>
          <p:nvSpPr>
            <p:cNvPr id="563" name="Donut 562"/>
            <p:cNvSpPr/>
            <p:nvPr/>
          </p:nvSpPr>
          <p:spPr>
            <a:xfrm>
              <a:off x="841580" y="3197144"/>
              <a:ext cx="89775" cy="88407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64" name="Picture 563"/>
            <p:cNvPicPr>
              <a:picLocks noChangeAspect="1"/>
            </p:cNvPicPr>
            <p:nvPr/>
          </p:nvPicPr>
          <p:blipFill>
            <a:blip r:embed="rId11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4275" y="2925719"/>
              <a:ext cx="64462" cy="60941"/>
            </a:xfrm>
            <a:prstGeom prst="rect">
              <a:avLst/>
            </a:prstGeom>
          </p:spPr>
        </p:pic>
        <p:sp>
          <p:nvSpPr>
            <p:cNvPr id="565" name="Donut 564"/>
            <p:cNvSpPr/>
            <p:nvPr/>
          </p:nvSpPr>
          <p:spPr>
            <a:xfrm>
              <a:off x="1150807" y="2912276"/>
              <a:ext cx="89775" cy="88407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66" name="Group 565"/>
            <p:cNvGrpSpPr>
              <a:grpSpLocks noChangeAspect="1"/>
            </p:cNvGrpSpPr>
            <p:nvPr/>
          </p:nvGrpSpPr>
          <p:grpSpPr>
            <a:xfrm>
              <a:off x="1052849" y="2724262"/>
              <a:ext cx="128016" cy="126065"/>
              <a:chOff x="1059538" y="2738537"/>
              <a:chExt cx="89775" cy="88407"/>
            </a:xfrm>
          </p:grpSpPr>
          <p:sp>
            <p:nvSpPr>
              <p:cNvPr id="578" name="Donut 577"/>
              <p:cNvSpPr/>
              <p:nvPr/>
            </p:nvSpPr>
            <p:spPr>
              <a:xfrm rot="6455602">
                <a:off x="1060222" y="2737853"/>
                <a:ext cx="88407" cy="89775"/>
              </a:xfrm>
              <a:prstGeom prst="donut">
                <a:avLst>
                  <a:gd name="adj" fmla="val 10979"/>
                </a:avLst>
              </a:prstGeom>
              <a:solidFill>
                <a:srgbClr val="0F6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579" name="Picture 578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4120" y="2753246"/>
                <a:ext cx="61295" cy="58989"/>
              </a:xfrm>
              <a:prstGeom prst="rect">
                <a:avLst/>
              </a:prstGeom>
            </p:spPr>
          </p:pic>
        </p:grpSp>
        <p:grpSp>
          <p:nvGrpSpPr>
            <p:cNvPr id="567" name="Group 566"/>
            <p:cNvGrpSpPr>
              <a:grpSpLocks noChangeAspect="1"/>
            </p:cNvGrpSpPr>
            <p:nvPr/>
          </p:nvGrpSpPr>
          <p:grpSpPr>
            <a:xfrm>
              <a:off x="1090667" y="3088942"/>
              <a:ext cx="128016" cy="126065"/>
              <a:chOff x="1100931" y="3084179"/>
              <a:chExt cx="89775" cy="88407"/>
            </a:xfrm>
          </p:grpSpPr>
          <p:sp>
            <p:nvSpPr>
              <p:cNvPr id="576" name="Donut 575"/>
              <p:cNvSpPr/>
              <p:nvPr/>
            </p:nvSpPr>
            <p:spPr>
              <a:xfrm rot="6455602">
                <a:off x="1101615" y="3083495"/>
                <a:ext cx="88407" cy="89775"/>
              </a:xfrm>
              <a:prstGeom prst="donut">
                <a:avLst>
                  <a:gd name="adj" fmla="val 10979"/>
                </a:avLst>
              </a:prstGeom>
              <a:solidFill>
                <a:srgbClr val="0F6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577" name="Picture 576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513" y="3098888"/>
                <a:ext cx="61295" cy="58989"/>
              </a:xfrm>
              <a:prstGeom prst="rect">
                <a:avLst/>
              </a:prstGeom>
            </p:spPr>
          </p:pic>
        </p:grpSp>
        <p:cxnSp>
          <p:nvCxnSpPr>
            <p:cNvPr id="568" name="Straight Connector 567"/>
            <p:cNvCxnSpPr/>
            <p:nvPr/>
          </p:nvCxnSpPr>
          <p:spPr>
            <a:xfrm flipV="1">
              <a:off x="898937" y="2682146"/>
              <a:ext cx="23255" cy="210484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>
            <a:xfrm flipH="1">
              <a:off x="946547" y="2803088"/>
              <a:ext cx="118028" cy="10896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/>
            <p:nvPr/>
          </p:nvCxnSpPr>
          <p:spPr>
            <a:xfrm flipV="1">
              <a:off x="966268" y="2956480"/>
              <a:ext cx="184538" cy="245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/>
            <p:nvPr/>
          </p:nvCxnSpPr>
          <p:spPr>
            <a:xfrm flipH="1" flipV="1">
              <a:off x="946547" y="3005820"/>
              <a:ext cx="156484" cy="109201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>
            <a:xfrm flipH="1">
              <a:off x="886468" y="3025241"/>
              <a:ext cx="12469" cy="17190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/>
            <p:nvPr/>
          </p:nvCxnSpPr>
          <p:spPr>
            <a:xfrm flipH="1">
              <a:off x="743645" y="3005820"/>
              <a:ext cx="107681" cy="130598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 flipH="1" flipV="1">
              <a:off x="743645" y="3198931"/>
              <a:ext cx="97935" cy="4241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 flipV="1">
              <a:off x="1159387" y="3000683"/>
              <a:ext cx="36307" cy="8556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4" name="Group 583"/>
          <p:cNvGrpSpPr/>
          <p:nvPr/>
        </p:nvGrpSpPr>
        <p:grpSpPr>
          <a:xfrm>
            <a:off x="567266" y="1699939"/>
            <a:ext cx="702987" cy="745947"/>
            <a:chOff x="567266" y="1251690"/>
            <a:chExt cx="702987" cy="745947"/>
          </a:xfrm>
        </p:grpSpPr>
        <p:pic>
          <p:nvPicPr>
            <p:cNvPr id="585" name="Picture 584"/>
            <p:cNvPicPr>
              <a:picLocks noChangeAspect="1"/>
            </p:cNvPicPr>
            <p:nvPr/>
          </p:nvPicPr>
          <p:blipFill>
            <a:blip r:embed="rId13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831" y="1585273"/>
              <a:ext cx="96693" cy="91411"/>
            </a:xfrm>
            <a:prstGeom prst="rect">
              <a:avLst/>
            </a:prstGeom>
          </p:spPr>
        </p:pic>
        <p:sp>
          <p:nvSpPr>
            <p:cNvPr id="586" name="Donut 585"/>
            <p:cNvSpPr/>
            <p:nvPr/>
          </p:nvSpPr>
          <p:spPr>
            <a:xfrm>
              <a:off x="821629" y="1565108"/>
              <a:ext cx="134663" cy="132611"/>
            </a:xfrm>
            <a:prstGeom prst="donut">
              <a:avLst>
                <a:gd name="adj" fmla="val 11129"/>
              </a:avLst>
            </a:prstGeom>
            <a:solidFill>
              <a:srgbClr val="B6171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7" name="Donut 586"/>
            <p:cNvSpPr/>
            <p:nvPr/>
          </p:nvSpPr>
          <p:spPr>
            <a:xfrm rot="6455602">
              <a:off x="617825" y="1410561"/>
              <a:ext cx="88407" cy="8977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88" name="Picture 587"/>
            <p:cNvPicPr>
              <a:picLocks noChangeAspect="1"/>
            </p:cNvPicPr>
            <p:nvPr/>
          </p:nvPicPr>
          <p:blipFill>
            <a:blip r:embed="rId10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723" y="1425954"/>
              <a:ext cx="61295" cy="58989"/>
            </a:xfrm>
            <a:prstGeom prst="rect">
              <a:avLst/>
            </a:prstGeom>
          </p:spPr>
        </p:pic>
        <p:cxnSp>
          <p:nvCxnSpPr>
            <p:cNvPr id="589" name="Straight Connector 588"/>
            <p:cNvCxnSpPr/>
            <p:nvPr/>
          </p:nvCxnSpPr>
          <p:spPr>
            <a:xfrm>
              <a:off x="704817" y="1468810"/>
              <a:ext cx="136534" cy="115718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>
              <a:off x="654942" y="1617761"/>
              <a:ext cx="166688" cy="13652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1" name="Donut 590"/>
            <p:cNvSpPr/>
            <p:nvPr/>
          </p:nvSpPr>
          <p:spPr>
            <a:xfrm rot="6455602">
              <a:off x="567950" y="1559512"/>
              <a:ext cx="88407" cy="8977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92" name="Picture 591"/>
            <p:cNvPicPr>
              <a:picLocks noChangeAspect="1"/>
            </p:cNvPicPr>
            <p:nvPr/>
          </p:nvPicPr>
          <p:blipFill>
            <a:blip r:embed="rId10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848" y="1574905"/>
              <a:ext cx="61295" cy="58989"/>
            </a:xfrm>
            <a:prstGeom prst="rect">
              <a:avLst/>
            </a:prstGeom>
          </p:spPr>
        </p:pic>
        <p:cxnSp>
          <p:nvCxnSpPr>
            <p:cNvPr id="593" name="Straight Connector 592"/>
            <p:cNvCxnSpPr/>
            <p:nvPr/>
          </p:nvCxnSpPr>
          <p:spPr>
            <a:xfrm flipV="1">
              <a:off x="625721" y="1497585"/>
              <a:ext cx="22740" cy="64679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4" name="Group 593"/>
            <p:cNvGrpSpPr/>
            <p:nvPr/>
          </p:nvGrpSpPr>
          <p:grpSpPr>
            <a:xfrm>
              <a:off x="850808" y="1251690"/>
              <a:ext cx="128016" cy="128016"/>
              <a:chOff x="866517" y="1280240"/>
              <a:chExt cx="89775" cy="88407"/>
            </a:xfrm>
          </p:grpSpPr>
          <p:pic>
            <p:nvPicPr>
              <p:cNvPr id="616" name="Picture 615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9985" y="1293683"/>
                <a:ext cx="64462" cy="60941"/>
              </a:xfrm>
              <a:prstGeom prst="rect">
                <a:avLst/>
              </a:prstGeom>
            </p:spPr>
          </p:pic>
          <p:sp>
            <p:nvSpPr>
              <p:cNvPr id="617" name="Donut 616"/>
              <p:cNvSpPr/>
              <p:nvPr/>
            </p:nvSpPr>
            <p:spPr>
              <a:xfrm>
                <a:off x="866517" y="1280240"/>
                <a:ext cx="89775" cy="88407"/>
              </a:xfrm>
              <a:prstGeom prst="donut">
                <a:avLst>
                  <a:gd name="adj" fmla="val 11129"/>
                </a:avLst>
              </a:prstGeom>
              <a:solidFill>
                <a:srgbClr val="B617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5" name="Group 594"/>
            <p:cNvGrpSpPr/>
            <p:nvPr/>
          </p:nvGrpSpPr>
          <p:grpSpPr>
            <a:xfrm>
              <a:off x="619757" y="1780246"/>
              <a:ext cx="128016" cy="128016"/>
              <a:chOff x="657041" y="1795949"/>
              <a:chExt cx="89775" cy="88407"/>
            </a:xfrm>
          </p:grpSpPr>
          <p:pic>
            <p:nvPicPr>
              <p:cNvPr id="614" name="Picture 613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509" y="1809392"/>
                <a:ext cx="64462" cy="60941"/>
              </a:xfrm>
              <a:prstGeom prst="rect">
                <a:avLst/>
              </a:prstGeom>
            </p:spPr>
          </p:pic>
          <p:sp>
            <p:nvSpPr>
              <p:cNvPr id="615" name="Donut 614"/>
              <p:cNvSpPr/>
              <p:nvPr/>
            </p:nvSpPr>
            <p:spPr>
              <a:xfrm>
                <a:off x="657041" y="1795949"/>
                <a:ext cx="89775" cy="88407"/>
              </a:xfrm>
              <a:prstGeom prst="donut">
                <a:avLst>
                  <a:gd name="adj" fmla="val 11129"/>
                </a:avLst>
              </a:prstGeom>
              <a:solidFill>
                <a:srgbClr val="B617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6" name="Group 595"/>
            <p:cNvGrpSpPr/>
            <p:nvPr/>
          </p:nvGrpSpPr>
          <p:grpSpPr>
            <a:xfrm>
              <a:off x="831603" y="1869621"/>
              <a:ext cx="128016" cy="128016"/>
              <a:chOff x="831604" y="1869622"/>
              <a:chExt cx="89775" cy="88407"/>
            </a:xfrm>
          </p:grpSpPr>
          <p:pic>
            <p:nvPicPr>
              <p:cNvPr id="612" name="Picture 611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5072" y="1883065"/>
                <a:ext cx="64462" cy="60941"/>
              </a:xfrm>
              <a:prstGeom prst="rect">
                <a:avLst/>
              </a:prstGeom>
            </p:spPr>
          </p:pic>
          <p:sp>
            <p:nvSpPr>
              <p:cNvPr id="613" name="Donut 612"/>
              <p:cNvSpPr/>
              <p:nvPr/>
            </p:nvSpPr>
            <p:spPr>
              <a:xfrm>
                <a:off x="831604" y="1869622"/>
                <a:ext cx="89775" cy="88407"/>
              </a:xfrm>
              <a:prstGeom prst="donut">
                <a:avLst>
                  <a:gd name="adj" fmla="val 11129"/>
                </a:avLst>
              </a:prstGeom>
              <a:solidFill>
                <a:srgbClr val="B617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7" name="Group 596"/>
            <p:cNvGrpSpPr/>
            <p:nvPr/>
          </p:nvGrpSpPr>
          <p:grpSpPr>
            <a:xfrm>
              <a:off x="1142237" y="1562264"/>
              <a:ext cx="128016" cy="128016"/>
              <a:chOff x="1140831" y="1584754"/>
              <a:chExt cx="89775" cy="88407"/>
            </a:xfrm>
          </p:grpSpPr>
          <p:pic>
            <p:nvPicPr>
              <p:cNvPr id="610" name="Picture 609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4299" y="1598197"/>
                <a:ext cx="64462" cy="60941"/>
              </a:xfrm>
              <a:prstGeom prst="rect">
                <a:avLst/>
              </a:prstGeom>
            </p:spPr>
          </p:pic>
          <p:sp>
            <p:nvSpPr>
              <p:cNvPr id="611" name="Donut 610"/>
              <p:cNvSpPr/>
              <p:nvPr/>
            </p:nvSpPr>
            <p:spPr>
              <a:xfrm>
                <a:off x="1140831" y="1584754"/>
                <a:ext cx="89775" cy="88407"/>
              </a:xfrm>
              <a:prstGeom prst="donut">
                <a:avLst>
                  <a:gd name="adj" fmla="val 11129"/>
                </a:avLst>
              </a:prstGeom>
              <a:solidFill>
                <a:srgbClr val="B617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98" name="Donut 597"/>
            <p:cNvSpPr/>
            <p:nvPr/>
          </p:nvSpPr>
          <p:spPr>
            <a:xfrm rot="6455602">
              <a:off x="1050246" y="1410331"/>
              <a:ext cx="88407" cy="8977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99" name="Picture 598"/>
            <p:cNvPicPr>
              <a:picLocks noChangeAspect="1"/>
            </p:cNvPicPr>
            <p:nvPr/>
          </p:nvPicPr>
          <p:blipFill>
            <a:blip r:embed="rId10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144" y="1425724"/>
              <a:ext cx="61295" cy="58989"/>
            </a:xfrm>
            <a:prstGeom prst="rect">
              <a:avLst/>
            </a:prstGeom>
          </p:spPr>
        </p:pic>
        <p:sp>
          <p:nvSpPr>
            <p:cNvPr id="600" name="Donut 599"/>
            <p:cNvSpPr/>
            <p:nvPr/>
          </p:nvSpPr>
          <p:spPr>
            <a:xfrm rot="6455602">
              <a:off x="1091639" y="1755973"/>
              <a:ext cx="88407" cy="89775"/>
            </a:xfrm>
            <a:prstGeom prst="donut">
              <a:avLst>
                <a:gd name="adj" fmla="val 10979"/>
              </a:avLst>
            </a:prstGeom>
            <a:solidFill>
              <a:srgbClr val="0F66A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01" name="Picture 600"/>
            <p:cNvPicPr>
              <a:picLocks noChangeAspect="1"/>
            </p:cNvPicPr>
            <p:nvPr/>
          </p:nvPicPr>
          <p:blipFill>
            <a:blip r:embed="rId10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537" y="1771366"/>
              <a:ext cx="61295" cy="58989"/>
            </a:xfrm>
            <a:prstGeom prst="rect">
              <a:avLst/>
            </a:prstGeom>
          </p:spPr>
        </p:pic>
        <p:cxnSp>
          <p:nvCxnSpPr>
            <p:cNvPr id="602" name="Straight Connector 601"/>
            <p:cNvCxnSpPr/>
            <p:nvPr/>
          </p:nvCxnSpPr>
          <p:spPr>
            <a:xfrm flipH="1">
              <a:off x="888961" y="1368647"/>
              <a:ext cx="22444" cy="196461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Straight Connector 602"/>
            <p:cNvCxnSpPr/>
            <p:nvPr/>
          </p:nvCxnSpPr>
          <p:spPr>
            <a:xfrm flipH="1">
              <a:off x="936571" y="1475566"/>
              <a:ext cx="118028" cy="10896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 flipV="1">
              <a:off x="956292" y="1628958"/>
              <a:ext cx="184538" cy="245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>
            <a:xfrm flipH="1" flipV="1">
              <a:off x="936571" y="1678298"/>
              <a:ext cx="156484" cy="109201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Connector 605"/>
            <p:cNvCxnSpPr/>
            <p:nvPr/>
          </p:nvCxnSpPr>
          <p:spPr>
            <a:xfrm flipH="1">
              <a:off x="876492" y="1697719"/>
              <a:ext cx="12469" cy="17190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Connector 606"/>
            <p:cNvCxnSpPr/>
            <p:nvPr/>
          </p:nvCxnSpPr>
          <p:spPr>
            <a:xfrm flipH="1">
              <a:off x="733669" y="1678298"/>
              <a:ext cx="107681" cy="130598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Straight Connector 607"/>
            <p:cNvCxnSpPr/>
            <p:nvPr/>
          </p:nvCxnSpPr>
          <p:spPr>
            <a:xfrm flipH="1" flipV="1">
              <a:off x="733669" y="1871409"/>
              <a:ext cx="97935" cy="42416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 flipV="1">
              <a:off x="1149411" y="1673161"/>
              <a:ext cx="36307" cy="8556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2880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Triad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244" y="1300843"/>
            <a:ext cx="2239765" cy="1865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844" y="1295401"/>
            <a:ext cx="2239557" cy="1865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245" y="3316224"/>
            <a:ext cx="2239765" cy="1865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843" y="3314412"/>
            <a:ext cx="2239557" cy="18652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80456" y="1802440"/>
            <a:ext cx="274320" cy="274320"/>
            <a:chOff x="2895600" y="2552700"/>
            <a:chExt cx="1097280" cy="1143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17" name="Donut 16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85038" y="2234074"/>
            <a:ext cx="274320" cy="274320"/>
            <a:chOff x="1533144" y="2543557"/>
            <a:chExt cx="786384" cy="804672"/>
          </a:xfrm>
        </p:grpSpPr>
        <p:sp>
          <p:nvSpPr>
            <p:cNvPr id="13" name="Donut 12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011771" y="2277586"/>
            <a:ext cx="274320" cy="274320"/>
            <a:chOff x="2895600" y="2552700"/>
            <a:chExt cx="1097280" cy="114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1" name="Donut 20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50461" y="2278485"/>
            <a:ext cx="274320" cy="274320"/>
            <a:chOff x="2895600" y="2552700"/>
            <a:chExt cx="1097280" cy="1143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24" name="Donut 23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Straight Connector 24"/>
          <p:cNvCxnSpPr>
            <a:stCxn id="17" idx="3"/>
            <a:endCxn id="21" idx="0"/>
          </p:cNvCxnSpPr>
          <p:nvPr/>
        </p:nvCxnSpPr>
        <p:spPr>
          <a:xfrm flipH="1">
            <a:off x="1148931" y="2036588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4" idx="2"/>
            <a:endCxn id="21" idx="6"/>
          </p:cNvCxnSpPr>
          <p:nvPr/>
        </p:nvCxnSpPr>
        <p:spPr>
          <a:xfrm flipH="1" flipV="1">
            <a:off x="1286091" y="2414747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4" idx="0"/>
            <a:endCxn id="17" idx="5"/>
          </p:cNvCxnSpPr>
          <p:nvPr/>
        </p:nvCxnSpPr>
        <p:spPr>
          <a:xfrm flipH="1" flipV="1">
            <a:off x="1514603" y="2036587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017915" y="4220248"/>
            <a:ext cx="274320" cy="274320"/>
            <a:chOff x="2895600" y="2552700"/>
            <a:chExt cx="1097280" cy="11430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40" name="Donut 39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 flipH="1">
            <a:off x="1155075" y="3979250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1292235" y="4357409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1520747" y="3979249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4953723" y="1758928"/>
            <a:ext cx="274320" cy="274320"/>
            <a:chOff x="2895600" y="2552700"/>
            <a:chExt cx="1097280" cy="11430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49" name="Donut 48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223728" y="2234973"/>
            <a:ext cx="274320" cy="274320"/>
            <a:chOff x="2895600" y="2552700"/>
            <a:chExt cx="1097280" cy="114300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209" y="2726507"/>
              <a:ext cx="787891" cy="787891"/>
            </a:xfrm>
            <a:prstGeom prst="rect">
              <a:avLst/>
            </a:prstGeom>
          </p:spPr>
        </p:pic>
        <p:sp>
          <p:nvSpPr>
            <p:cNvPr id="55" name="Donut 54"/>
            <p:cNvSpPr/>
            <p:nvPr/>
          </p:nvSpPr>
          <p:spPr>
            <a:xfrm>
              <a:off x="2895600" y="2552700"/>
              <a:ext cx="1097280" cy="1143000"/>
            </a:xfrm>
            <a:prstGeom prst="donut">
              <a:avLst>
                <a:gd name="adj" fmla="val 11129"/>
              </a:avLst>
            </a:prstGeom>
            <a:solidFill>
              <a:srgbClr val="B61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 flipH="1">
            <a:off x="4822198" y="1993076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4959358" y="2371235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5187870" y="1993075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1287260" y="3745102"/>
            <a:ext cx="274320" cy="274320"/>
            <a:chOff x="1533144" y="2543557"/>
            <a:chExt cx="786384" cy="804672"/>
          </a:xfrm>
        </p:grpSpPr>
        <p:sp>
          <p:nvSpPr>
            <p:cNvPr id="72" name="Donut 71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1560906" y="4220248"/>
            <a:ext cx="274320" cy="274320"/>
            <a:chOff x="1533144" y="2543557"/>
            <a:chExt cx="786384" cy="804672"/>
          </a:xfrm>
        </p:grpSpPr>
        <p:sp>
          <p:nvSpPr>
            <p:cNvPr id="75" name="Donut 74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cxnSp>
        <p:nvCxnSpPr>
          <p:cNvPr id="80" name="Straight Connector 79"/>
          <p:cNvCxnSpPr/>
          <p:nvPr/>
        </p:nvCxnSpPr>
        <p:spPr>
          <a:xfrm flipH="1">
            <a:off x="4811275" y="3979250"/>
            <a:ext cx="171698" cy="2409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4948435" y="4357409"/>
            <a:ext cx="264370" cy="89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5176947" y="3979249"/>
            <a:ext cx="173018" cy="24189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4943460" y="3745102"/>
            <a:ext cx="274320" cy="274320"/>
            <a:chOff x="1533144" y="2543557"/>
            <a:chExt cx="786384" cy="804672"/>
          </a:xfrm>
        </p:grpSpPr>
        <p:sp>
          <p:nvSpPr>
            <p:cNvPr id="84" name="Donut 83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5217106" y="4220248"/>
            <a:ext cx="274320" cy="274320"/>
            <a:chOff x="1533144" y="2543557"/>
            <a:chExt cx="786384" cy="804672"/>
          </a:xfrm>
        </p:grpSpPr>
        <p:sp>
          <p:nvSpPr>
            <p:cNvPr id="87" name="Donut 86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4674115" y="4220248"/>
            <a:ext cx="274320" cy="274320"/>
            <a:chOff x="1533144" y="2543557"/>
            <a:chExt cx="786384" cy="804672"/>
          </a:xfrm>
        </p:grpSpPr>
        <p:sp>
          <p:nvSpPr>
            <p:cNvPr id="90" name="Donut 89"/>
            <p:cNvSpPr/>
            <p:nvPr/>
          </p:nvSpPr>
          <p:spPr>
            <a:xfrm rot="6455602">
              <a:off x="1524000" y="2552701"/>
              <a:ext cx="804672" cy="786384"/>
            </a:xfrm>
            <a:prstGeom prst="donut">
              <a:avLst>
                <a:gd name="adj" fmla="val 10979"/>
              </a:avLst>
            </a:prstGeom>
            <a:solidFill>
              <a:srgbClr val="0F6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873" y="2677435"/>
              <a:ext cx="536915" cy="536915"/>
            </a:xfrm>
            <a:prstGeom prst="rect">
              <a:avLst/>
            </a:prstGeom>
          </p:spPr>
        </p:pic>
      </p:grpSp>
      <p:sp>
        <p:nvSpPr>
          <p:cNvPr id="59" name="Rectangle 58"/>
          <p:cNvSpPr/>
          <p:nvPr/>
        </p:nvSpPr>
        <p:spPr>
          <a:xfrm>
            <a:off x="1981200" y="2580690"/>
            <a:ext cx="548640" cy="519857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638800" y="2551906"/>
            <a:ext cx="548640" cy="548640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981200" y="4581285"/>
            <a:ext cx="548640" cy="548640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638800" y="4581285"/>
            <a:ext cx="548640" cy="548640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33600" y="1412748"/>
            <a:ext cx="1447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791200" y="1412748"/>
            <a:ext cx="1447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2133600" y="3429000"/>
            <a:ext cx="1447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791200" y="3429000"/>
            <a:ext cx="1447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125439" y="5474677"/>
            <a:ext cx="7180361" cy="773723"/>
          </a:xfrm>
          <a:prstGeom prst="rect">
            <a:avLst/>
          </a:prstGeom>
          <a:solidFill>
            <a:srgbClr val="30B0FF"/>
          </a:solidFill>
          <a:ln>
            <a:solidFill>
              <a:srgbClr val="30B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>
                <a:solidFill>
                  <a:srgbClr val="FFFFFF"/>
                </a:solidFill>
              </a:rPr>
              <a:t>People expand both same-gender and opposite-gender social groups during the dating and reproductively active period.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4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9" grpId="0" animBg="1"/>
      <p:bldP spid="64" grpId="0" animBg="1"/>
      <p:bldP spid="65" grpId="0" animBg="1"/>
      <p:bldP spid="66" grpId="0" animBg="1"/>
    </p:bldLst>
  </p:timing>
</p:sld>
</file>

<file path=ppt/theme/theme1.xml><?xml version="1.0" encoding="utf-8"?>
<a:theme xmlns:a="http://schemas.openxmlformats.org/drawingml/2006/main" name="ji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jie</Template>
  <TotalTime>22078</TotalTime>
  <Words>1926</Words>
  <Application>Microsoft Macintosh PowerPoint</Application>
  <PresentationFormat>On-screen Show (4:3)</PresentationFormat>
  <Paragraphs>463</Paragraphs>
  <Slides>54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.HelveticaNeueDeskInterface-Regular</vt:lpstr>
      <vt:lpstr>Cambria Math</vt:lpstr>
      <vt:lpstr>Helvetica Neue</vt:lpstr>
      <vt:lpstr>MS PGothic</vt:lpstr>
      <vt:lpstr>STHeitiSC-Light</vt:lpstr>
      <vt:lpstr>Times New Roman</vt:lpstr>
      <vt:lpstr>Wingdings</vt:lpstr>
      <vt:lpstr>宋体</vt:lpstr>
      <vt:lpstr>微软雅黑</vt:lpstr>
      <vt:lpstr>黑体</vt:lpstr>
      <vt:lpstr>Arial</vt:lpstr>
      <vt:lpstr>jie</vt:lpstr>
      <vt:lpstr>Equation</vt:lpstr>
      <vt:lpstr>Computational Models for Social Network Analysis —mining big social networks (Part I: User modeling)</vt:lpstr>
      <vt:lpstr>Roadmap</vt:lpstr>
      <vt:lpstr>Roadmap</vt:lpstr>
      <vt:lpstr>User Modeling—Demographics and social strategies</vt:lpstr>
      <vt:lpstr>PowerPoint Presentation</vt:lpstr>
      <vt:lpstr>Our Data</vt:lpstr>
      <vt:lpstr>Ego Network</vt:lpstr>
      <vt:lpstr>Demographic Homophily</vt:lpstr>
      <vt:lpstr>Social Triad</vt:lpstr>
      <vt:lpstr>Social Triad</vt:lpstr>
      <vt:lpstr>Social Tie Strength</vt:lpstr>
      <vt:lpstr>Social Tie Strength</vt:lpstr>
      <vt:lpstr>Social Tie Strength</vt:lpstr>
      <vt:lpstr>Null Model </vt:lpstr>
      <vt:lpstr>Social Triad</vt:lpstr>
      <vt:lpstr>Social Triad</vt:lpstr>
      <vt:lpstr>Social Triad</vt:lpstr>
      <vt:lpstr>User Modeling—social strategies across the lifespan</vt:lpstr>
      <vt:lpstr>Demographic Prediction</vt:lpstr>
      <vt:lpstr>Demographic Prediction</vt:lpstr>
      <vt:lpstr>Demographic Prediction</vt:lpstr>
      <vt:lpstr>WhoAmI Method</vt:lpstr>
      <vt:lpstr>WhoAmI: Experiments</vt:lpstr>
      <vt:lpstr>WhoAmI: Experiments</vt:lpstr>
      <vt:lpstr>Results</vt:lpstr>
      <vt:lpstr>Summary</vt:lpstr>
      <vt:lpstr>Generalization</vt:lpstr>
      <vt:lpstr>Inferring Gender in AMiner</vt:lpstr>
      <vt:lpstr>Addressing User Modeling as an Integration problem —Beyond extraction/prediction</vt:lpstr>
      <vt:lpstr>Model user profiles</vt:lpstr>
      <vt:lpstr>User profiles are distributed…</vt:lpstr>
      <vt:lpstr>Connecting Multiple Networks</vt:lpstr>
      <vt:lpstr>Considering the networks…</vt:lpstr>
      <vt:lpstr>Local vs. Global consistency</vt:lpstr>
      <vt:lpstr>Local vs. Global consistency</vt:lpstr>
      <vt:lpstr>Local vs. Global consistency</vt:lpstr>
      <vt:lpstr>Network Matching</vt:lpstr>
      <vt:lpstr>Local vs. Global consistency</vt:lpstr>
      <vt:lpstr>Local vs. Global consistency</vt:lpstr>
      <vt:lpstr>Local vs. Global consistency</vt:lpstr>
      <vt:lpstr>Avoid global inconsistency</vt:lpstr>
      <vt:lpstr>COSNET: Connecting Social Networks with Local and Global Consistency</vt:lpstr>
      <vt:lpstr>Model Construction</vt:lpstr>
      <vt:lpstr>Model Learning</vt:lpstr>
      <vt:lpstr>Model Learning (cont.)</vt:lpstr>
      <vt:lpstr>Model Learning (cont.)</vt:lpstr>
      <vt:lpstr>Results</vt:lpstr>
      <vt:lpstr>Researcher Profile</vt:lpstr>
      <vt:lpstr>Data Sets</vt:lpstr>
      <vt:lpstr>Connecting AMiner with …</vt:lpstr>
      <vt:lpstr>Connecting Social Media Sites</vt:lpstr>
      <vt:lpstr>Effects of Global Consistency</vt:lpstr>
      <vt:lpstr>Big Network Analysis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Influence Analysis and Action Prediction via Factor Graph Models</dc:title>
  <dc:creator>Jie Tang</dc:creator>
  <cp:keywords>Social Influence Analysis, social prediction, social networks</cp:keywords>
  <cp:lastModifiedBy>jery.tang@gmail.com</cp:lastModifiedBy>
  <cp:revision>1836</cp:revision>
  <cp:lastPrinted>2016-02-19T17:02:44Z</cp:lastPrinted>
  <dcterms:created xsi:type="dcterms:W3CDTF">1601-01-01T00:00:00Z</dcterms:created>
  <dcterms:modified xsi:type="dcterms:W3CDTF">2017-04-02T06:37:38Z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